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5"/>
  </p:notesMasterIdLst>
  <p:handoutMasterIdLst>
    <p:handoutMasterId r:id="rId46"/>
  </p:handoutMasterIdLst>
  <p:sldIdLst>
    <p:sldId id="256" r:id="rId5"/>
    <p:sldId id="257" r:id="rId6"/>
    <p:sldId id="258" r:id="rId7"/>
    <p:sldId id="259" r:id="rId8"/>
    <p:sldId id="260" r:id="rId9"/>
    <p:sldId id="290" r:id="rId10"/>
    <p:sldId id="261" r:id="rId11"/>
    <p:sldId id="262" r:id="rId12"/>
    <p:sldId id="263" r:id="rId13"/>
    <p:sldId id="264" r:id="rId14"/>
    <p:sldId id="291" r:id="rId15"/>
    <p:sldId id="292" r:id="rId16"/>
    <p:sldId id="267" r:id="rId17"/>
    <p:sldId id="269" r:id="rId18"/>
    <p:sldId id="272" r:id="rId19"/>
    <p:sldId id="293" r:id="rId20"/>
    <p:sldId id="270" r:id="rId21"/>
    <p:sldId id="271" r:id="rId22"/>
    <p:sldId id="273" r:id="rId23"/>
    <p:sldId id="274" r:id="rId24"/>
    <p:sldId id="276" r:id="rId25"/>
    <p:sldId id="275" r:id="rId26"/>
    <p:sldId id="279" r:id="rId27"/>
    <p:sldId id="277" r:id="rId28"/>
    <p:sldId id="278" r:id="rId29"/>
    <p:sldId id="281" r:id="rId30"/>
    <p:sldId id="294" r:id="rId31"/>
    <p:sldId id="280" r:id="rId32"/>
    <p:sldId id="282" r:id="rId33"/>
    <p:sldId id="296" r:id="rId34"/>
    <p:sldId id="285" r:id="rId35"/>
    <p:sldId id="286" r:id="rId36"/>
    <p:sldId id="287" r:id="rId37"/>
    <p:sldId id="299" r:id="rId38"/>
    <p:sldId id="298" r:id="rId39"/>
    <p:sldId id="297" r:id="rId40"/>
    <p:sldId id="300" r:id="rId41"/>
    <p:sldId id="301" r:id="rId42"/>
    <p:sldId id="302" r:id="rId43"/>
    <p:sldId id="303" r:id="rId44"/>
  </p:sldIdLst>
  <p:sldSz cx="12192000" cy="6858000"/>
  <p:notesSz cx="6797675" cy="9926638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002757"/>
    <a:srgbClr val="E00049"/>
    <a:srgbClr val="FF333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35B7E5-A0E6-47D7-B683-EF6EAEA5917E}" v="808" dt="2019-01-30T11:41:45.8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1" autoAdjust="0"/>
    <p:restoredTop sz="95232" autoAdjust="0"/>
  </p:normalViewPr>
  <p:slideViewPr>
    <p:cSldViewPr snapToGrid="0">
      <p:cViewPr varScale="1">
        <p:scale>
          <a:sx n="76" d="100"/>
          <a:sy n="76" d="100"/>
        </p:scale>
        <p:origin x="62" y="274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4" d="100"/>
          <a:sy n="54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er Philippaerts" userId="35040aa7c69befd9" providerId="LiveId" clId="{3735B7E5-A0E6-47D7-B683-EF6EAEA5917E}"/>
    <pc:docChg chg="undo custSel addSld modSld">
      <pc:chgData name="Pieter Philippaerts" userId="35040aa7c69befd9" providerId="LiveId" clId="{3735B7E5-A0E6-47D7-B683-EF6EAEA5917E}" dt="2019-01-30T11:41:45.876" v="1435"/>
      <pc:docMkLst>
        <pc:docMk/>
      </pc:docMkLst>
      <pc:sldChg chg="modSp add">
        <pc:chgData name="Pieter Philippaerts" userId="35040aa7c69befd9" providerId="LiveId" clId="{3735B7E5-A0E6-47D7-B683-EF6EAEA5917E}" dt="2019-01-30T10:43:21.093" v="43" actId="20577"/>
        <pc:sldMkLst>
          <pc:docMk/>
          <pc:sldMk cId="3775724671" sldId="297"/>
        </pc:sldMkLst>
        <pc:spChg chg="mod">
          <ac:chgData name="Pieter Philippaerts" userId="35040aa7c69befd9" providerId="LiveId" clId="{3735B7E5-A0E6-47D7-B683-EF6EAEA5917E}" dt="2019-01-30T10:42:47.853" v="3" actId="20577"/>
          <ac:spMkLst>
            <pc:docMk/>
            <pc:sldMk cId="3775724671" sldId="297"/>
            <ac:spMk id="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3:21.093" v="43" actId="20577"/>
          <ac:spMkLst>
            <pc:docMk/>
            <pc:sldMk cId="3775724671" sldId="297"/>
            <ac:spMk id="3" creationId="{00000000-0000-0000-0000-000000000000}"/>
          </ac:spMkLst>
        </pc:spChg>
      </pc:sldChg>
      <pc:sldChg chg="delSp modSp add modTransition delAnim modAnim">
        <pc:chgData name="Pieter Philippaerts" userId="35040aa7c69befd9" providerId="LiveId" clId="{3735B7E5-A0E6-47D7-B683-EF6EAEA5917E}" dt="2019-01-30T10:50:08.926" v="187" actId="20577"/>
        <pc:sldMkLst>
          <pc:docMk/>
          <pc:sldMk cId="1953563265" sldId="298"/>
        </pc:sldMkLst>
        <pc:spChg chg="mod">
          <ac:chgData name="Pieter Philippaerts" userId="35040aa7c69befd9" providerId="LiveId" clId="{3735B7E5-A0E6-47D7-B683-EF6EAEA5917E}" dt="2019-01-30T10:43:54.178" v="45" actId="20577"/>
          <ac:spMkLst>
            <pc:docMk/>
            <pc:sldMk cId="1953563265" sldId="298"/>
            <ac:spMk id="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7:30.818" v="73" actId="207"/>
          <ac:spMkLst>
            <pc:docMk/>
            <pc:sldMk cId="1953563265" sldId="298"/>
            <ac:spMk id="3" creationId="{CAACD355-7D03-4CD8-80D3-6DA4A6769089}"/>
          </ac:spMkLst>
        </pc:spChg>
        <pc:spChg chg="mod">
          <ac:chgData name="Pieter Philippaerts" userId="35040aa7c69befd9" providerId="LiveId" clId="{3735B7E5-A0E6-47D7-B683-EF6EAEA5917E}" dt="2019-01-30T10:46:24.221" v="63" actId="692"/>
          <ac:spMkLst>
            <pc:docMk/>
            <pc:sldMk cId="1953563265" sldId="298"/>
            <ac:spMk id="4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6:24.221" v="63" actId="692"/>
          <ac:spMkLst>
            <pc:docMk/>
            <pc:sldMk cId="1953563265" sldId="298"/>
            <ac:spMk id="5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5:51.060" v="58" actId="207"/>
          <ac:spMkLst>
            <pc:docMk/>
            <pc:sldMk cId="1953563265" sldId="298"/>
            <ac:spMk id="10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5:51.060" v="58" actId="207"/>
          <ac:spMkLst>
            <pc:docMk/>
            <pc:sldMk cId="1953563265" sldId="298"/>
            <ac:spMk id="11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5:51.060" v="58" actId="207"/>
          <ac:spMkLst>
            <pc:docMk/>
            <pc:sldMk cId="1953563265" sldId="298"/>
            <ac:spMk id="1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4:27.257" v="48" actId="207"/>
          <ac:spMkLst>
            <pc:docMk/>
            <pc:sldMk cId="1953563265" sldId="298"/>
            <ac:spMk id="13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6:24.221" v="63" actId="692"/>
          <ac:spMkLst>
            <pc:docMk/>
            <pc:sldMk cId="1953563265" sldId="298"/>
            <ac:spMk id="14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5:51.060" v="58" actId="207"/>
          <ac:spMkLst>
            <pc:docMk/>
            <pc:sldMk cId="1953563265" sldId="298"/>
            <ac:spMk id="17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5:51.060" v="58" actId="207"/>
          <ac:spMkLst>
            <pc:docMk/>
            <pc:sldMk cId="1953563265" sldId="298"/>
            <ac:spMk id="18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48:37.070" v="77" actId="207"/>
          <ac:spMkLst>
            <pc:docMk/>
            <pc:sldMk cId="1953563265" sldId="298"/>
            <ac:spMk id="21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0:08.926" v="187" actId="20577"/>
          <ac:spMkLst>
            <pc:docMk/>
            <pc:sldMk cId="1953563265" sldId="298"/>
            <ac:spMk id="22" creationId="{00000000-0000-0000-0000-000000000000}"/>
          </ac:spMkLst>
        </pc:spChg>
        <pc:spChg chg="del">
          <ac:chgData name="Pieter Philippaerts" userId="35040aa7c69befd9" providerId="LiveId" clId="{3735B7E5-A0E6-47D7-B683-EF6EAEA5917E}" dt="2019-01-30T10:43:58.445" v="46" actId="478"/>
          <ac:spMkLst>
            <pc:docMk/>
            <pc:sldMk cId="1953563265" sldId="298"/>
            <ac:spMk id="23" creationId="{00000000-0000-0000-0000-000000000000}"/>
          </ac:spMkLst>
        </pc:spChg>
        <pc:cxnChg chg="mod">
          <ac:chgData name="Pieter Philippaerts" userId="35040aa7c69befd9" providerId="LiveId" clId="{3735B7E5-A0E6-47D7-B683-EF6EAEA5917E}" dt="2019-01-30T10:45:33.792" v="56" actId="692"/>
          <ac:cxnSpMkLst>
            <pc:docMk/>
            <pc:sldMk cId="1953563265" sldId="298"/>
            <ac:cxnSpMk id="6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4:22.225" v="47" actId="692"/>
          <ac:cxnSpMkLst>
            <pc:docMk/>
            <pc:sldMk cId="1953563265" sldId="298"/>
            <ac:cxnSpMk id="7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5:33.792" v="56" actId="692"/>
          <ac:cxnSpMkLst>
            <pc:docMk/>
            <pc:sldMk cId="1953563265" sldId="298"/>
            <ac:cxnSpMk id="8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5:33.792" v="56" actId="692"/>
          <ac:cxnSpMkLst>
            <pc:docMk/>
            <pc:sldMk cId="1953563265" sldId="298"/>
            <ac:cxnSpMk id="9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5:33.792" v="56" actId="692"/>
          <ac:cxnSpMkLst>
            <pc:docMk/>
            <pc:sldMk cId="1953563265" sldId="298"/>
            <ac:cxnSpMk id="15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5:33.792" v="56" actId="692"/>
          <ac:cxnSpMkLst>
            <pc:docMk/>
            <pc:sldMk cId="1953563265" sldId="298"/>
            <ac:cxnSpMk id="16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8:44.852" v="78" actId="692"/>
          <ac:cxnSpMkLst>
            <pc:docMk/>
            <pc:sldMk cId="1953563265" sldId="298"/>
            <ac:cxnSpMk id="19" creationId="{00000000-0000-0000-0000-000000000000}"/>
          </ac:cxnSpMkLst>
        </pc:cxnChg>
        <pc:cxnChg chg="mod">
          <ac:chgData name="Pieter Philippaerts" userId="35040aa7c69befd9" providerId="LiveId" clId="{3735B7E5-A0E6-47D7-B683-EF6EAEA5917E}" dt="2019-01-30T10:48:44.852" v="78" actId="692"/>
          <ac:cxnSpMkLst>
            <pc:docMk/>
            <pc:sldMk cId="1953563265" sldId="298"/>
            <ac:cxnSpMk id="20" creationId="{00000000-0000-0000-0000-000000000000}"/>
          </ac:cxnSpMkLst>
        </pc:cxnChg>
      </pc:sldChg>
      <pc:sldChg chg="add modAnim">
        <pc:chgData name="Pieter Philippaerts" userId="35040aa7c69befd9" providerId="LiveId" clId="{3735B7E5-A0E6-47D7-B683-EF6EAEA5917E}" dt="2019-01-30T10:49:02.364" v="81"/>
        <pc:sldMkLst>
          <pc:docMk/>
          <pc:sldMk cId="1960282010" sldId="299"/>
        </pc:sldMkLst>
      </pc:sldChg>
      <pc:sldChg chg="addSp modSp add">
        <pc:chgData name="Pieter Philippaerts" userId="35040aa7c69befd9" providerId="LiveId" clId="{3735B7E5-A0E6-47D7-B683-EF6EAEA5917E}" dt="2019-01-30T11:04:11.429" v="728" actId="1076"/>
        <pc:sldMkLst>
          <pc:docMk/>
          <pc:sldMk cId="3505641483" sldId="300"/>
        </pc:sldMkLst>
        <pc:spChg chg="mod">
          <ac:chgData name="Pieter Philippaerts" userId="35040aa7c69befd9" providerId="LiveId" clId="{3735B7E5-A0E6-47D7-B683-EF6EAEA5917E}" dt="2019-01-30T10:51:15.096" v="205" actId="20577"/>
          <ac:spMkLst>
            <pc:docMk/>
            <pc:sldMk cId="3505641483" sldId="300"/>
            <ac:spMk id="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2:32.374" v="329" actId="20577"/>
          <ac:spMkLst>
            <pc:docMk/>
            <pc:sldMk cId="3505641483" sldId="300"/>
            <ac:spMk id="3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2:49.549" v="331" actId="14100"/>
          <ac:spMkLst>
            <pc:docMk/>
            <pc:sldMk cId="3505641483" sldId="300"/>
            <ac:spMk id="10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4:15.497" v="476" actId="1037"/>
          <ac:spMkLst>
            <pc:docMk/>
            <pc:sldMk cId="3505641483" sldId="300"/>
            <ac:spMk id="11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5:25.667" v="599" actId="1035"/>
          <ac:spMkLst>
            <pc:docMk/>
            <pc:sldMk cId="3505641483" sldId="300"/>
            <ac:spMk id="1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0:54:45.520" v="581" actId="20577"/>
          <ac:spMkLst>
            <pc:docMk/>
            <pc:sldMk cId="3505641483" sldId="300"/>
            <ac:spMk id="20" creationId="{00000000-0000-0000-0000-000000000000}"/>
          </ac:spMkLst>
        </pc:spChg>
        <pc:spChg chg="add mod ord">
          <ac:chgData name="Pieter Philippaerts" userId="35040aa7c69befd9" providerId="LiveId" clId="{3735B7E5-A0E6-47D7-B683-EF6EAEA5917E}" dt="2019-01-30T10:55:39.762" v="608" actId="1037"/>
          <ac:spMkLst>
            <pc:docMk/>
            <pc:sldMk cId="3505641483" sldId="300"/>
            <ac:spMk id="21" creationId="{6D878701-A948-4462-B1B4-95ECAC0BFB45}"/>
          </ac:spMkLst>
        </pc:spChg>
        <pc:spChg chg="add mod">
          <ac:chgData name="Pieter Philippaerts" userId="35040aa7c69befd9" providerId="LiveId" clId="{3735B7E5-A0E6-47D7-B683-EF6EAEA5917E}" dt="2019-01-30T10:58:00.405" v="651" actId="20577"/>
          <ac:spMkLst>
            <pc:docMk/>
            <pc:sldMk cId="3505641483" sldId="300"/>
            <ac:spMk id="24" creationId="{81074E3B-E24E-43B0-B787-A10DBAFAD2A7}"/>
          </ac:spMkLst>
        </pc:spChg>
        <pc:spChg chg="add mod">
          <ac:chgData name="Pieter Philippaerts" userId="35040aa7c69befd9" providerId="LiveId" clId="{3735B7E5-A0E6-47D7-B683-EF6EAEA5917E}" dt="2019-01-30T10:56:58.806" v="634" actId="1036"/>
          <ac:spMkLst>
            <pc:docMk/>
            <pc:sldMk cId="3505641483" sldId="300"/>
            <ac:spMk id="27" creationId="{3E124508-13D7-4197-98A1-73D0AC0F4969}"/>
          </ac:spMkLst>
        </pc:spChg>
        <pc:spChg chg="add mod">
          <ac:chgData name="Pieter Philippaerts" userId="35040aa7c69befd9" providerId="LiveId" clId="{3735B7E5-A0E6-47D7-B683-EF6EAEA5917E}" dt="2019-01-30T10:58:25.662" v="658" actId="14100"/>
          <ac:spMkLst>
            <pc:docMk/>
            <pc:sldMk cId="3505641483" sldId="300"/>
            <ac:spMk id="28" creationId="{3AB9FBA1-8E5E-4DA9-B553-D65EB758247F}"/>
          </ac:spMkLst>
        </pc:spChg>
        <pc:spChg chg="add mod">
          <ac:chgData name="Pieter Philippaerts" userId="35040aa7c69befd9" providerId="LiveId" clId="{3735B7E5-A0E6-47D7-B683-EF6EAEA5917E}" dt="2019-01-30T10:58:07.203" v="653" actId="20577"/>
          <ac:spMkLst>
            <pc:docMk/>
            <pc:sldMk cId="3505641483" sldId="300"/>
            <ac:spMk id="29" creationId="{EF7BC904-1989-4A9E-A48F-EA78548E3086}"/>
          </ac:spMkLst>
        </pc:spChg>
        <pc:spChg chg="add mod">
          <ac:chgData name="Pieter Philippaerts" userId="35040aa7c69befd9" providerId="LiveId" clId="{3735B7E5-A0E6-47D7-B683-EF6EAEA5917E}" dt="2019-01-30T10:58:33.162" v="695" actId="1037"/>
          <ac:spMkLst>
            <pc:docMk/>
            <pc:sldMk cId="3505641483" sldId="300"/>
            <ac:spMk id="31" creationId="{ADFFCD91-9891-4477-9EC0-AFC1D08848FC}"/>
          </ac:spMkLst>
        </pc:spChg>
        <pc:graphicFrameChg chg="mod modGraphic">
          <ac:chgData name="Pieter Philippaerts" userId="35040aa7c69befd9" providerId="LiveId" clId="{3735B7E5-A0E6-47D7-B683-EF6EAEA5917E}" dt="2019-01-30T11:04:11.429" v="728" actId="1076"/>
          <ac:graphicFrameMkLst>
            <pc:docMk/>
            <pc:sldMk cId="3505641483" sldId="300"/>
            <ac:graphicFrameMk id="4" creationId="{00000000-0000-0000-0000-000000000000}"/>
          </ac:graphicFrameMkLst>
        </pc:graphicFrameChg>
        <pc:cxnChg chg="ord">
          <ac:chgData name="Pieter Philippaerts" userId="35040aa7c69befd9" providerId="LiveId" clId="{3735B7E5-A0E6-47D7-B683-EF6EAEA5917E}" dt="2019-01-30T10:58:46.773" v="698" actId="167"/>
          <ac:cxnSpMkLst>
            <pc:docMk/>
            <pc:sldMk cId="3505641483" sldId="300"/>
            <ac:cxnSpMk id="18" creationId="{00000000-0000-0000-0000-000000000000}"/>
          </ac:cxnSpMkLst>
        </pc:cxnChg>
        <pc:cxnChg chg="mod ord">
          <ac:chgData name="Pieter Philippaerts" userId="35040aa7c69befd9" providerId="LiveId" clId="{3735B7E5-A0E6-47D7-B683-EF6EAEA5917E}" dt="2019-01-30T10:55:30.901" v="600" actId="167"/>
          <ac:cxnSpMkLst>
            <pc:docMk/>
            <pc:sldMk cId="3505641483" sldId="300"/>
            <ac:cxnSpMk id="22" creationId="{00000000-0000-0000-0000-000000000000}"/>
          </ac:cxnSpMkLst>
        </pc:cxnChg>
        <pc:cxnChg chg="add mod ord">
          <ac:chgData name="Pieter Philippaerts" userId="35040aa7c69befd9" providerId="LiveId" clId="{3735B7E5-A0E6-47D7-B683-EF6EAEA5917E}" dt="2019-01-30T10:55:39.762" v="608" actId="1037"/>
          <ac:cxnSpMkLst>
            <pc:docMk/>
            <pc:sldMk cId="3505641483" sldId="300"/>
            <ac:cxnSpMk id="23" creationId="{E804973B-260A-4C28-89FF-F26327AB947C}"/>
          </ac:cxnSpMkLst>
        </pc:cxnChg>
        <pc:cxnChg chg="add mod">
          <ac:chgData name="Pieter Philippaerts" userId="35040aa7c69befd9" providerId="LiveId" clId="{3735B7E5-A0E6-47D7-B683-EF6EAEA5917E}" dt="2019-01-30T10:58:00.405" v="651" actId="20577"/>
          <ac:cxnSpMkLst>
            <pc:docMk/>
            <pc:sldMk cId="3505641483" sldId="300"/>
            <ac:cxnSpMk id="25" creationId="{A2441A27-A5D9-4FAA-967E-F7D487192CB3}"/>
          </ac:cxnSpMkLst>
        </pc:cxnChg>
        <pc:cxnChg chg="add mod ord">
          <ac:chgData name="Pieter Philippaerts" userId="35040aa7c69befd9" providerId="LiveId" clId="{3735B7E5-A0E6-47D7-B683-EF6EAEA5917E}" dt="2019-01-30T10:58:42.898" v="697" actId="167"/>
          <ac:cxnSpMkLst>
            <pc:docMk/>
            <pc:sldMk cId="3505641483" sldId="300"/>
            <ac:cxnSpMk id="30" creationId="{68016C66-8A0F-42A3-8949-95EC83B9718F}"/>
          </ac:cxnSpMkLst>
        </pc:cxnChg>
        <pc:cxnChg chg="add mod ord">
          <ac:chgData name="Pieter Philippaerts" userId="35040aa7c69befd9" providerId="LiveId" clId="{3735B7E5-A0E6-47D7-B683-EF6EAEA5917E}" dt="2019-01-30T10:58:39.288" v="696" actId="167"/>
          <ac:cxnSpMkLst>
            <pc:docMk/>
            <pc:sldMk cId="3505641483" sldId="300"/>
            <ac:cxnSpMk id="32" creationId="{B5371FB3-884F-4796-9635-65B36EE85FB1}"/>
          </ac:cxnSpMkLst>
        </pc:cxnChg>
      </pc:sldChg>
      <pc:sldChg chg="modSp add modAnim">
        <pc:chgData name="Pieter Philippaerts" userId="35040aa7c69befd9" providerId="LiveId" clId="{3735B7E5-A0E6-47D7-B683-EF6EAEA5917E}" dt="2019-01-30T11:06:01.232" v="840"/>
        <pc:sldMkLst>
          <pc:docMk/>
          <pc:sldMk cId="20403928" sldId="301"/>
        </pc:sldMkLst>
        <pc:spChg chg="mod">
          <ac:chgData name="Pieter Philippaerts" userId="35040aa7c69befd9" providerId="LiveId" clId="{3735B7E5-A0E6-47D7-B683-EF6EAEA5917E}" dt="2019-01-30T11:04:33.929" v="730" actId="20577"/>
          <ac:spMkLst>
            <pc:docMk/>
            <pc:sldMk cId="20403928" sldId="301"/>
            <ac:spMk id="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1:05:48.152" v="839" actId="20577"/>
          <ac:spMkLst>
            <pc:docMk/>
            <pc:sldMk cId="20403928" sldId="301"/>
            <ac:spMk id="3" creationId="{00000000-0000-0000-0000-000000000000}"/>
          </ac:spMkLst>
        </pc:spChg>
      </pc:sldChg>
      <pc:sldChg chg="delSp modSp add delAnim modAnim">
        <pc:chgData name="Pieter Philippaerts" userId="35040aa7c69befd9" providerId="LiveId" clId="{3735B7E5-A0E6-47D7-B683-EF6EAEA5917E}" dt="2019-01-30T11:31:09.450" v="1119" actId="5793"/>
        <pc:sldMkLst>
          <pc:docMk/>
          <pc:sldMk cId="2503340284" sldId="302"/>
        </pc:sldMkLst>
        <pc:spChg chg="mod">
          <ac:chgData name="Pieter Philippaerts" userId="35040aa7c69befd9" providerId="LiveId" clId="{3735B7E5-A0E6-47D7-B683-EF6EAEA5917E}" dt="2019-01-30T11:20:26.826" v="855" actId="20577"/>
          <ac:spMkLst>
            <pc:docMk/>
            <pc:sldMk cId="2503340284" sldId="302"/>
            <ac:spMk id="2" creationId="{00000000-0000-0000-0000-000000000000}"/>
          </ac:spMkLst>
        </pc:spChg>
        <pc:spChg chg="mod">
          <ac:chgData name="Pieter Philippaerts" userId="35040aa7c69befd9" providerId="LiveId" clId="{3735B7E5-A0E6-47D7-B683-EF6EAEA5917E}" dt="2019-01-30T11:31:09.450" v="1119" actId="5793"/>
          <ac:spMkLst>
            <pc:docMk/>
            <pc:sldMk cId="2503340284" sldId="302"/>
            <ac:spMk id="3" creationId="{00000000-0000-0000-0000-000000000000}"/>
          </ac:spMkLst>
        </pc:spChg>
        <pc:spChg chg="del">
          <ac:chgData name="Pieter Philippaerts" userId="35040aa7c69befd9" providerId="LiveId" clId="{3735B7E5-A0E6-47D7-B683-EF6EAEA5917E}" dt="2019-01-30T11:22:02.326" v="1000" actId="478"/>
          <ac:spMkLst>
            <pc:docMk/>
            <pc:sldMk cId="2503340284" sldId="302"/>
            <ac:spMk id="6" creationId="{9C7F8D98-4F0D-46E6-AA2F-57A58EF19321}"/>
          </ac:spMkLst>
        </pc:spChg>
        <pc:picChg chg="del">
          <ac:chgData name="Pieter Philippaerts" userId="35040aa7c69befd9" providerId="LiveId" clId="{3735B7E5-A0E6-47D7-B683-EF6EAEA5917E}" dt="2019-01-30T11:22:01.592" v="999" actId="478"/>
          <ac:picMkLst>
            <pc:docMk/>
            <pc:sldMk cId="2503340284" sldId="302"/>
            <ac:picMk id="4" creationId="{BB0AEA26-2C5D-48D3-9B59-B1D3272774E2}"/>
          </ac:picMkLst>
        </pc:picChg>
        <pc:picChg chg="del">
          <ac:chgData name="Pieter Philippaerts" userId="35040aa7c69befd9" providerId="LiveId" clId="{3735B7E5-A0E6-47D7-B683-EF6EAEA5917E}" dt="2019-01-30T11:22:01.092" v="998" actId="478"/>
          <ac:picMkLst>
            <pc:docMk/>
            <pc:sldMk cId="2503340284" sldId="302"/>
            <ac:picMk id="5" creationId="{691ABAA7-0470-4ED7-81D4-DBB43E05F688}"/>
          </ac:picMkLst>
        </pc:picChg>
      </pc:sldChg>
      <pc:sldChg chg="addSp modSp add modAnim">
        <pc:chgData name="Pieter Philippaerts" userId="35040aa7c69befd9" providerId="LiveId" clId="{3735B7E5-A0E6-47D7-B683-EF6EAEA5917E}" dt="2019-01-30T11:41:45.876" v="1435"/>
        <pc:sldMkLst>
          <pc:docMk/>
          <pc:sldMk cId="1798891715" sldId="303"/>
        </pc:sldMkLst>
        <pc:spChg chg="mod">
          <ac:chgData name="Pieter Philippaerts" userId="35040aa7c69befd9" providerId="LiveId" clId="{3735B7E5-A0E6-47D7-B683-EF6EAEA5917E}" dt="2019-01-30T11:39:23.963" v="1318" actId="20577"/>
          <ac:spMkLst>
            <pc:docMk/>
            <pc:sldMk cId="1798891715" sldId="303"/>
            <ac:spMk id="3" creationId="{00000000-0000-0000-0000-000000000000}"/>
          </ac:spMkLst>
        </pc:spChg>
        <pc:spChg chg="add mod">
          <ac:chgData name="Pieter Philippaerts" userId="35040aa7c69befd9" providerId="LiveId" clId="{3735B7E5-A0E6-47D7-B683-EF6EAEA5917E}" dt="2019-01-30T11:41:32.062" v="1434" actId="1076"/>
          <ac:spMkLst>
            <pc:docMk/>
            <pc:sldMk cId="1798891715" sldId="303"/>
            <ac:spMk id="5" creationId="{6E50E7F9-D785-442D-8FE4-094F152593FA}"/>
          </ac:spMkLst>
        </pc:spChg>
        <pc:picChg chg="add mod">
          <ac:chgData name="Pieter Philippaerts" userId="35040aa7c69befd9" providerId="LiveId" clId="{3735B7E5-A0E6-47D7-B683-EF6EAEA5917E}" dt="2019-01-30T11:40:28.906" v="1325" actId="1036"/>
          <ac:picMkLst>
            <pc:docMk/>
            <pc:sldMk cId="1798891715" sldId="303"/>
            <ac:picMk id="4" creationId="{F7196FF1-3097-4F19-B003-DDC641E39B3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808EA-3169-4856-A915-046643512B93}" type="datetimeFigureOut">
              <a:rPr lang="nl-BE" smtClean="0"/>
              <a:t>30/01/2019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DC771-F508-4642-8F0F-368FDA2A49F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765257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80.png>
</file>

<file path=ppt/media/image19.png>
</file>

<file path=ppt/media/image190.png>
</file>

<file path=ppt/media/image2.jpg>
</file>

<file path=ppt/media/image20.jpg>
</file>

<file path=ppt/media/image20.png>
</file>

<file path=ppt/media/image21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30/01/2019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Elke toestand/toestandsovergang</a:t>
            </a:r>
            <a:r>
              <a:rPr lang="nl-BE" baseline="0" dirty="0"/>
              <a:t> overlopen om duidelijk te maken wat deze betekent.</a:t>
            </a:r>
          </a:p>
          <a:p>
            <a:r>
              <a:rPr lang="nl-BE" dirty="0"/>
              <a:t>Een gestart proces is niet actief</a:t>
            </a:r>
          </a:p>
          <a:p>
            <a:r>
              <a:rPr lang="nl-BE" dirty="0"/>
              <a:t>Scheduler kiest proces om uit te voeren uit alle niet-actieve processen</a:t>
            </a:r>
          </a:p>
          <a:p>
            <a:r>
              <a:rPr lang="nl-BE" dirty="0"/>
              <a:t>Maximum 1 actief proces per processor!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243431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3952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Relatieve omlooptijd = genormaliseerde omlooptijd = relatieve vertraging</a:t>
            </a:r>
            <a:r>
              <a:rPr lang="nl-BE" baseline="0" dirty="0"/>
              <a:t> van een proces. Vertraging is vervelender voor korte processen dan voor lange processen.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37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21520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Indiana Jones: The last crusade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39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2334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Elke toestand/toestandsovergang</a:t>
            </a:r>
            <a:r>
              <a:rPr lang="nl-BE" baseline="0" dirty="0"/>
              <a:t> overlopen om duidelijk te maken wat deze betekent.</a:t>
            </a:r>
          </a:p>
          <a:p>
            <a:r>
              <a:rPr lang="nl-BE" dirty="0"/>
              <a:t>Een gestart proces is niet actief</a:t>
            </a:r>
          </a:p>
          <a:p>
            <a:r>
              <a:rPr lang="nl-BE" dirty="0"/>
              <a:t>Scheduler kiest proces om uit te voeren uit alle niet-actieve processen</a:t>
            </a:r>
          </a:p>
          <a:p>
            <a:r>
              <a:rPr lang="nl-BE" dirty="0"/>
              <a:t>Maximum 1 actief proces per processor!</a:t>
            </a:r>
          </a:p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90753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Symbol" panose="05050102010706020507" pitchFamily="18" charset="2"/>
              <a:buNone/>
            </a:pPr>
            <a:r>
              <a:rPr lang="nl-BE" dirty="0"/>
              <a:t>Sommige processen wachten tot I/O klaar is, een netwerk-pakket aankomt…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83758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>
                <a:solidFill>
                  <a:srgbClr val="E00049"/>
                </a:solidFill>
              </a:rPr>
              <a:t>Gereed: </a:t>
            </a:r>
            <a:r>
              <a:rPr lang="nl-BE" dirty="0"/>
              <a:t>Processen die klaar zijn om te worden uitgevoerd</a:t>
            </a:r>
          </a:p>
          <a:p>
            <a:r>
              <a:rPr lang="nl-BE" dirty="0">
                <a:solidFill>
                  <a:srgbClr val="E00049"/>
                </a:solidFill>
              </a:rPr>
              <a:t>Geblokkeerd: </a:t>
            </a:r>
            <a:r>
              <a:rPr lang="nl-BE" dirty="0"/>
              <a:t>Processen die wachten op een gebeurtenis (bv. I/O)</a:t>
            </a:r>
          </a:p>
          <a:p>
            <a:r>
              <a:rPr lang="nl-BE" dirty="0">
                <a:solidFill>
                  <a:srgbClr val="E00049"/>
                </a:solidFill>
              </a:rPr>
              <a:t>Actief: </a:t>
            </a:r>
            <a:r>
              <a:rPr lang="nl-BE" dirty="0"/>
              <a:t>Het actieve proces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38442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◆  Fairness –  How equal is the performance received by different users? </a:t>
            </a:r>
          </a:p>
          <a:p>
            <a:r>
              <a:rPr lang="en-US" dirty="0"/>
              <a:t>◆  Throughput –  How many tasks can be done per unit of time?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◆  Turnaround time –  The amount of time taken to fulfill a request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◆  Latency/response time –  How long does a task take to complete?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◆  Predictability –  How consistent is the performance over time</a:t>
            </a:r>
          </a:p>
          <a:p>
            <a:r>
              <a:rPr lang="en-US" dirty="0"/>
              <a:t>◆  Overhead –  How much extra work is done by the scheduler?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51617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Relatieve omlooptijd = genormaliseerde omlooptijd = relatieve vertraging</a:t>
            </a:r>
            <a:r>
              <a:rPr lang="nl-BE" baseline="0" dirty="0"/>
              <a:t> van een proces. Vertraging is vervelender voor korte processen dan voor lange processen.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77436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Indiana Jones: The last crusade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36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Relatieve omlooptijd = genormaliseerde omlooptijd = relatieve vertraging</a:t>
            </a:r>
            <a:r>
              <a:rPr lang="nl-BE" baseline="0" dirty="0"/>
              <a:t> van een proces. Vertraging is vervelender voor korte processen dan voor lange processen.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078104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Relatieve omlooptijd = genormaliseerde omlooptijd = relatieve vertraging</a:t>
            </a:r>
            <a:r>
              <a:rPr lang="nl-BE" baseline="0" dirty="0"/>
              <a:t> van een proces. Vertraging is vervelender voor korte processen dan voor lange processen.</a:t>
            </a:r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E7ADA-B818-4A8D-827F-3A2F12FF408B}" type="slidenum">
              <a:rPr lang="nl-BE" smtClean="0"/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7952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5048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50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37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5651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  <p:sp>
        <p:nvSpPr>
          <p:cNvPr id="6" name="Tijdelijke aanduiding voor dianummer 4"/>
          <p:cNvSpPr>
            <a:spLocks noGrp="1"/>
          </p:cNvSpPr>
          <p:nvPr>
            <p:ph type="sldNum" sz="quarter" idx="4294967295"/>
          </p:nvPr>
        </p:nvSpPr>
        <p:spPr>
          <a:xfrm>
            <a:off x="10058400" y="6480175"/>
            <a:ext cx="2133600" cy="365125"/>
          </a:xfrm>
          <a:prstGeom prst="rect">
            <a:avLst/>
          </a:prstGeom>
        </p:spPr>
        <p:txBody>
          <a:bodyPr/>
          <a:lstStyle/>
          <a:p>
            <a:fld id="{85728152-F63C-4B30-A024-0B85297DDA4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 dirty="0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66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80" r:id="rId8"/>
    <p:sldLayoutId id="2147483660" r:id="rId9"/>
    <p:sldLayoutId id="2147483661" r:id="rId10"/>
    <p:sldLayoutId id="2147483681" r:id="rId11"/>
    <p:sldLayoutId id="2147483682" r:id="rId12"/>
    <p:sldLayoutId id="2147483662" r:id="rId13"/>
    <p:sldLayoutId id="2147483663" r:id="rId14"/>
    <p:sldLayoutId id="2147483683" r:id="rId15"/>
    <p:sldLayoutId id="2147483684" r:id="rId16"/>
    <p:sldLayoutId id="2147483664" r:id="rId17"/>
    <p:sldLayoutId id="2147483667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2344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Toestanden van een proces</a:t>
            </a:r>
          </a:p>
        </p:txBody>
      </p:sp>
      <p:sp>
        <p:nvSpPr>
          <p:cNvPr id="4" name="Ovaal 3"/>
          <p:cNvSpPr/>
          <p:nvPr/>
        </p:nvSpPr>
        <p:spPr>
          <a:xfrm>
            <a:off x="3642169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Niet Actief</a:t>
            </a:r>
          </a:p>
        </p:txBody>
      </p:sp>
      <p:sp>
        <p:nvSpPr>
          <p:cNvPr id="6" name="Ovaal 5"/>
          <p:cNvSpPr/>
          <p:nvPr/>
        </p:nvSpPr>
        <p:spPr>
          <a:xfrm>
            <a:off x="6413944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</a:t>
            </a:r>
          </a:p>
        </p:txBody>
      </p:sp>
      <p:cxnSp>
        <p:nvCxnSpPr>
          <p:cNvPr id="8" name="Gekromde verbindingslijn 7"/>
          <p:cNvCxnSpPr>
            <a:stCxn id="4" idx="7"/>
            <a:endCxn id="6" idx="1"/>
          </p:cNvCxnSpPr>
          <p:nvPr/>
        </p:nvCxnSpPr>
        <p:spPr>
          <a:xfrm rot="5400000" flipH="1" flipV="1">
            <a:off x="5837681" y="2049457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Gekromde verbindingslijn 10"/>
          <p:cNvCxnSpPr>
            <a:stCxn id="6" idx="3"/>
            <a:endCxn id="4" idx="5"/>
          </p:cNvCxnSpPr>
          <p:nvPr/>
        </p:nvCxnSpPr>
        <p:spPr>
          <a:xfrm rot="5400000">
            <a:off x="5837682" y="2810534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Rechte verbindingslijn met pijl 22"/>
          <p:cNvCxnSpPr>
            <a:endCxn id="4" idx="2"/>
          </p:cNvCxnSpPr>
          <p:nvPr/>
        </p:nvCxnSpPr>
        <p:spPr>
          <a:xfrm flipV="1">
            <a:off x="2404272" y="3243392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24"/>
          <p:cNvCxnSpPr/>
          <p:nvPr/>
        </p:nvCxnSpPr>
        <p:spPr>
          <a:xfrm flipV="1">
            <a:off x="8033194" y="3243391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5261419" y="2146985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Activeren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075979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Starten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8443264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Beëindigen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5150293" y="4043275"/>
            <a:ext cx="153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Onderbreken</a:t>
            </a:r>
          </a:p>
        </p:txBody>
      </p:sp>
      <p:sp>
        <p:nvSpPr>
          <p:cNvPr id="31" name="Tijdelijke aanduiding voor inhoud 30"/>
          <p:cNvSpPr>
            <a:spLocks noGrp="1"/>
          </p:cNvSpPr>
          <p:nvPr>
            <p:ph idx="1"/>
          </p:nvPr>
        </p:nvSpPr>
        <p:spPr>
          <a:xfrm>
            <a:off x="933225" y="5353189"/>
            <a:ext cx="10111771" cy="1139686"/>
          </a:xfrm>
          <a:solidFill>
            <a:schemeClr val="bg1">
              <a:lumMod val="85000"/>
            </a:schemeClr>
          </a:solidFill>
          <a:ln w="5080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anchor="ctr" anchorCtr="0"/>
          <a:lstStyle/>
          <a:p>
            <a:pPr marL="0" indent="0">
              <a:buNone/>
            </a:pPr>
            <a:r>
              <a:rPr lang="nl-BE" sz="3200" dirty="0">
                <a:solidFill>
                  <a:schemeClr val="tx1"/>
                </a:solidFill>
              </a:rPr>
              <a:t>   Maximum 1 actief proces per processor (</a:t>
            </a:r>
            <a:r>
              <a:rPr lang="nl-BE" sz="3200" dirty="0" err="1">
                <a:solidFill>
                  <a:schemeClr val="tx1"/>
                </a:solidFill>
              </a:rPr>
              <a:t>core</a:t>
            </a:r>
            <a:r>
              <a:rPr lang="nl-BE" sz="3200" dirty="0">
                <a:solidFill>
                  <a:schemeClr val="tx1"/>
                </a:solidFill>
              </a:rPr>
              <a:t>)!</a:t>
            </a:r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2E562C1-01F4-42F4-A302-6E25917AF7C0}"/>
              </a:ext>
            </a:extLst>
          </p:cNvPr>
          <p:cNvSpPr/>
          <p:nvPr/>
        </p:nvSpPr>
        <p:spPr>
          <a:xfrm>
            <a:off x="10045479" y="5552478"/>
            <a:ext cx="693144" cy="691439"/>
          </a:xfrm>
          <a:prstGeom prst="triangle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1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7694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  <p:bldP spid="30" grpId="0"/>
      <p:bldP spid="31" grpId="0" build="p" animBg="1"/>
      <p:bldP spid="31" grpId="1" build="p" animBg="1"/>
      <p:bldP spid="14" grpId="0" animBg="1"/>
      <p:bldP spid="1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Toestanden van een proces</a:t>
            </a:r>
          </a:p>
        </p:txBody>
      </p:sp>
      <p:sp>
        <p:nvSpPr>
          <p:cNvPr id="4" name="Ovaal 3"/>
          <p:cNvSpPr/>
          <p:nvPr/>
        </p:nvSpPr>
        <p:spPr>
          <a:xfrm>
            <a:off x="3642169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Niet Actief</a:t>
            </a:r>
          </a:p>
        </p:txBody>
      </p:sp>
      <p:sp>
        <p:nvSpPr>
          <p:cNvPr id="6" name="Ovaal 5"/>
          <p:cNvSpPr/>
          <p:nvPr/>
        </p:nvSpPr>
        <p:spPr>
          <a:xfrm>
            <a:off x="6413944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</a:t>
            </a:r>
          </a:p>
        </p:txBody>
      </p:sp>
      <p:cxnSp>
        <p:nvCxnSpPr>
          <p:cNvPr id="8" name="Gekromde verbindingslijn 7"/>
          <p:cNvCxnSpPr>
            <a:stCxn id="4" idx="7"/>
            <a:endCxn id="6" idx="1"/>
          </p:cNvCxnSpPr>
          <p:nvPr/>
        </p:nvCxnSpPr>
        <p:spPr>
          <a:xfrm rot="5400000" flipH="1" flipV="1">
            <a:off x="5837681" y="2049457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Gekromde verbindingslijn 10"/>
          <p:cNvCxnSpPr>
            <a:stCxn id="6" idx="3"/>
            <a:endCxn id="4" idx="5"/>
          </p:cNvCxnSpPr>
          <p:nvPr/>
        </p:nvCxnSpPr>
        <p:spPr>
          <a:xfrm rot="5400000">
            <a:off x="5837682" y="2810534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Rechte verbindingslijn met pijl 22"/>
          <p:cNvCxnSpPr>
            <a:endCxn id="4" idx="2"/>
          </p:cNvCxnSpPr>
          <p:nvPr/>
        </p:nvCxnSpPr>
        <p:spPr>
          <a:xfrm flipV="1">
            <a:off x="2404272" y="3243392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24"/>
          <p:cNvCxnSpPr/>
          <p:nvPr/>
        </p:nvCxnSpPr>
        <p:spPr>
          <a:xfrm flipV="1">
            <a:off x="8033194" y="3243391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5261419" y="2146985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Activeren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075979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Starten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8443264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Beëindigen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5150293" y="4043275"/>
            <a:ext cx="153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Onderbreken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31F9FCF-0304-408E-A610-E27E9FBA97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573" y="4529929"/>
            <a:ext cx="9815331" cy="2328071"/>
          </a:xfrm>
        </p:spPr>
        <p:txBody>
          <a:bodyPr/>
          <a:lstStyle/>
          <a:p>
            <a:r>
              <a:rPr lang="nl-BE" dirty="0"/>
              <a:t>Waarom onderbreken?</a:t>
            </a:r>
          </a:p>
          <a:p>
            <a:pPr lvl="1"/>
            <a:r>
              <a:rPr lang="nl-BE" dirty="0"/>
              <a:t>Het proces moet </a:t>
            </a:r>
            <a:r>
              <a:rPr lang="nl-BE" dirty="0">
                <a:solidFill>
                  <a:srgbClr val="E00049"/>
                </a:solidFill>
              </a:rPr>
              <a:t>wachten</a:t>
            </a:r>
            <a:r>
              <a:rPr lang="nl-BE" dirty="0"/>
              <a:t>…</a:t>
            </a:r>
          </a:p>
          <a:p>
            <a:pPr marL="457200" lvl="1" indent="0">
              <a:buNone/>
            </a:pPr>
            <a:r>
              <a:rPr lang="nl-BE" dirty="0"/>
              <a:t>OF</a:t>
            </a:r>
          </a:p>
          <a:p>
            <a:pPr lvl="1"/>
            <a:r>
              <a:rPr lang="nl-BE" dirty="0"/>
              <a:t>De scheduler kiest ervoor een </a:t>
            </a:r>
            <a:r>
              <a:rPr lang="nl-BE" dirty="0">
                <a:solidFill>
                  <a:srgbClr val="E00049"/>
                </a:solidFill>
              </a:rPr>
              <a:t>ander proces </a:t>
            </a:r>
            <a:r>
              <a:rPr lang="nl-BE" dirty="0"/>
              <a:t>te activeren</a:t>
            </a:r>
          </a:p>
          <a:p>
            <a:pPr lvl="2"/>
            <a:r>
              <a:rPr lang="nl-BE" dirty="0"/>
              <a:t>Dit heet “</a:t>
            </a:r>
            <a:r>
              <a:rPr lang="nl-BE" dirty="0">
                <a:solidFill>
                  <a:srgbClr val="E00049"/>
                </a:solidFill>
              </a:rPr>
              <a:t>preemption</a:t>
            </a:r>
            <a:r>
              <a:rPr lang="nl-BE" dirty="0"/>
              <a:t>” (zie later)</a:t>
            </a:r>
          </a:p>
        </p:txBody>
      </p:sp>
    </p:spTree>
    <p:extLst>
      <p:ext uri="{BB962C8B-B14F-4D97-AF65-F5344CB8AC3E}">
        <p14:creationId xmlns:p14="http://schemas.microsoft.com/office/powerpoint/2010/main" val="345233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Toestanden van een proces</a:t>
            </a:r>
          </a:p>
        </p:txBody>
      </p:sp>
      <p:sp>
        <p:nvSpPr>
          <p:cNvPr id="4" name="Ovaal 3"/>
          <p:cNvSpPr/>
          <p:nvPr/>
        </p:nvSpPr>
        <p:spPr>
          <a:xfrm>
            <a:off x="3642169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Niet Actief</a:t>
            </a:r>
          </a:p>
        </p:txBody>
      </p:sp>
      <p:sp>
        <p:nvSpPr>
          <p:cNvPr id="6" name="Ovaal 5"/>
          <p:cNvSpPr/>
          <p:nvPr/>
        </p:nvSpPr>
        <p:spPr>
          <a:xfrm>
            <a:off x="6413944" y="2705229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</a:t>
            </a:r>
          </a:p>
        </p:txBody>
      </p:sp>
      <p:cxnSp>
        <p:nvCxnSpPr>
          <p:cNvPr id="8" name="Gekromde verbindingslijn 7"/>
          <p:cNvCxnSpPr>
            <a:stCxn id="4" idx="7"/>
            <a:endCxn id="6" idx="1"/>
          </p:cNvCxnSpPr>
          <p:nvPr/>
        </p:nvCxnSpPr>
        <p:spPr>
          <a:xfrm rot="5400000" flipH="1" flipV="1">
            <a:off x="5837681" y="2049457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Gekromde verbindingslijn 10"/>
          <p:cNvCxnSpPr>
            <a:stCxn id="6" idx="3"/>
            <a:endCxn id="4" idx="5"/>
          </p:cNvCxnSpPr>
          <p:nvPr/>
        </p:nvCxnSpPr>
        <p:spPr>
          <a:xfrm rot="5400000">
            <a:off x="5837682" y="2810534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Rechte verbindingslijn met pijl 22"/>
          <p:cNvCxnSpPr>
            <a:endCxn id="4" idx="2"/>
          </p:cNvCxnSpPr>
          <p:nvPr/>
        </p:nvCxnSpPr>
        <p:spPr>
          <a:xfrm flipV="1">
            <a:off x="2404272" y="3243392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24"/>
          <p:cNvCxnSpPr/>
          <p:nvPr/>
        </p:nvCxnSpPr>
        <p:spPr>
          <a:xfrm flipV="1">
            <a:off x="8033194" y="3243391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5261419" y="2146985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Activeren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2075979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Starten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8443264" y="2856503"/>
            <a:ext cx="1484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Beëindigen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5150293" y="4043275"/>
            <a:ext cx="153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Onderbreken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A401C46-607E-4C06-A55A-C294001BB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91" y="4309782"/>
            <a:ext cx="2986302" cy="2580498"/>
          </a:xfrm>
          <a:prstGeom prst="rect">
            <a:avLst/>
          </a:prstGeom>
        </p:spPr>
      </p:pic>
      <p:sp>
        <p:nvSpPr>
          <p:cNvPr id="17" name="Speech Bubble: Oval 16">
            <a:extLst>
              <a:ext uri="{FF2B5EF4-FFF2-40B4-BE49-F238E27FC236}">
                <a16:creationId xmlns:a16="http://schemas.microsoft.com/office/drawing/2014/main" id="{3155A676-C71E-4515-8C61-D98C1D302712}"/>
              </a:ext>
            </a:extLst>
          </p:cNvPr>
          <p:cNvSpPr/>
          <p:nvPr/>
        </p:nvSpPr>
        <p:spPr>
          <a:xfrm>
            <a:off x="6908921" y="2331651"/>
            <a:ext cx="4916189" cy="1770927"/>
          </a:xfrm>
          <a:prstGeom prst="wedgeEllipseCallout">
            <a:avLst>
              <a:gd name="adj1" fmla="val 28453"/>
              <a:gd name="adj2" fmla="val 60958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Kan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elk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niet-actief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process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geactiveerd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worden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43170B-BF22-4AA6-9E75-A8DB75BAF9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" y="3461314"/>
            <a:ext cx="3604761" cy="343541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9" name="Speech Bubble: Oval 18">
            <a:extLst>
              <a:ext uri="{FF2B5EF4-FFF2-40B4-BE49-F238E27FC236}">
                <a16:creationId xmlns:a16="http://schemas.microsoft.com/office/drawing/2014/main" id="{02195EA0-7FEA-4F61-B2E5-CAF6B02DE1C2}"/>
              </a:ext>
            </a:extLst>
          </p:cNvPr>
          <p:cNvSpPr/>
          <p:nvPr/>
        </p:nvSpPr>
        <p:spPr>
          <a:xfrm>
            <a:off x="2212145" y="2675724"/>
            <a:ext cx="2505857" cy="1082780"/>
          </a:xfrm>
          <a:prstGeom prst="wedgeEllipseCallout">
            <a:avLst>
              <a:gd name="adj1" fmla="val -47299"/>
              <a:gd name="adj2" fmla="val 6416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38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Drie toestanden</a:t>
            </a:r>
          </a:p>
        </p:txBody>
      </p:sp>
      <p:sp>
        <p:nvSpPr>
          <p:cNvPr id="4" name="Ovaal 3"/>
          <p:cNvSpPr/>
          <p:nvPr/>
        </p:nvSpPr>
        <p:spPr>
          <a:xfrm>
            <a:off x="2343150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Gereed / </a:t>
            </a:r>
            <a:r>
              <a:rPr lang="nl-BE" i="1" dirty="0">
                <a:solidFill>
                  <a:srgbClr val="002757"/>
                </a:solidFill>
              </a:rPr>
              <a:t>Ready</a:t>
            </a:r>
          </a:p>
        </p:txBody>
      </p:sp>
      <p:sp>
        <p:nvSpPr>
          <p:cNvPr id="5" name="Ovaal 4"/>
          <p:cNvSpPr/>
          <p:nvPr/>
        </p:nvSpPr>
        <p:spPr>
          <a:xfrm>
            <a:off x="5114925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 / </a:t>
            </a:r>
            <a:r>
              <a:rPr lang="nl-BE" i="1" dirty="0">
                <a:solidFill>
                  <a:srgbClr val="002757"/>
                </a:solidFill>
              </a:rPr>
              <a:t>Running</a:t>
            </a:r>
          </a:p>
        </p:txBody>
      </p:sp>
      <p:cxnSp>
        <p:nvCxnSpPr>
          <p:cNvPr id="6" name="Gekromde verbindingslijn 5"/>
          <p:cNvCxnSpPr>
            <a:stCxn id="4" idx="7"/>
            <a:endCxn id="5" idx="1"/>
          </p:cNvCxnSpPr>
          <p:nvPr/>
        </p:nvCxnSpPr>
        <p:spPr>
          <a:xfrm rot="5400000" flipH="1" flipV="1">
            <a:off x="4538662" y="1882085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Gekromde verbindingslijn 6"/>
          <p:cNvCxnSpPr>
            <a:stCxn id="5" idx="3"/>
            <a:endCxn id="4" idx="5"/>
          </p:cNvCxnSpPr>
          <p:nvPr/>
        </p:nvCxnSpPr>
        <p:spPr>
          <a:xfrm rot="5400000">
            <a:off x="4538663" y="2643162"/>
            <a:ext cx="12700" cy="1626793"/>
          </a:xfrm>
          <a:prstGeom prst="curvedConnector3">
            <a:avLst>
              <a:gd name="adj1" fmla="val 3041134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triangle" w="lg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Rechte verbindingslijn met pijl 7"/>
          <p:cNvCxnSpPr>
            <a:endCxn id="4" idx="2"/>
          </p:cNvCxnSpPr>
          <p:nvPr/>
        </p:nvCxnSpPr>
        <p:spPr>
          <a:xfrm flipV="1">
            <a:off x="1105253" y="3076020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/>
          <p:nvPr/>
        </p:nvCxnSpPr>
        <p:spPr>
          <a:xfrm flipV="1">
            <a:off x="6734175" y="3076019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4067175" y="1976389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Activeren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76960" y="2689131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/>
              <a:t>Starten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248772" y="2523619"/>
            <a:ext cx="22093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Beëindigen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(proces afgelopen)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3936009" y="3845142"/>
            <a:ext cx="1537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Onderbreken / </a:t>
            </a:r>
            <a:r>
              <a:rPr lang="nl-BE" sz="1600" i="1" dirty="0" err="1">
                <a:solidFill>
                  <a:schemeClr val="accent2"/>
                </a:solidFill>
              </a:rPr>
              <a:t>Preempt</a:t>
            </a:r>
            <a:endParaRPr lang="nl-BE" sz="1600" dirty="0">
              <a:solidFill>
                <a:schemeClr val="accent2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3648670" y="4966732"/>
            <a:ext cx="1903414" cy="131976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>
                <a:solidFill>
                  <a:srgbClr val="002757"/>
                </a:solidFill>
              </a:rPr>
              <a:t>Geblokkeerd / </a:t>
            </a:r>
            <a:r>
              <a:rPr lang="nl-BE" sz="1600" i="1" dirty="0" err="1">
                <a:solidFill>
                  <a:srgbClr val="002757"/>
                </a:solidFill>
              </a:rPr>
              <a:t>Waiting</a:t>
            </a:r>
            <a:endParaRPr lang="nl-BE" sz="1600" i="1" dirty="0">
              <a:solidFill>
                <a:srgbClr val="002757"/>
              </a:solidFill>
            </a:endParaRPr>
          </a:p>
        </p:txBody>
      </p:sp>
      <p:cxnSp>
        <p:nvCxnSpPr>
          <p:cNvPr id="24" name="Gekromde verbindingslijn 23"/>
          <p:cNvCxnSpPr>
            <a:stCxn id="14" idx="2"/>
            <a:endCxn id="4" idx="3"/>
          </p:cNvCxnSpPr>
          <p:nvPr/>
        </p:nvCxnSpPr>
        <p:spPr>
          <a:xfrm rot="10800000">
            <a:off x="2580284" y="3456558"/>
            <a:ext cx="1068386" cy="2170058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Gekromde verbindingslijn 25"/>
          <p:cNvCxnSpPr>
            <a:stCxn id="5" idx="5"/>
            <a:endCxn id="14" idx="6"/>
          </p:cNvCxnSpPr>
          <p:nvPr/>
        </p:nvCxnSpPr>
        <p:spPr>
          <a:xfrm rot="5400000">
            <a:off x="4939534" y="4069109"/>
            <a:ext cx="2170058" cy="944957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kstvak 26"/>
          <p:cNvSpPr txBox="1"/>
          <p:nvPr/>
        </p:nvSpPr>
        <p:spPr>
          <a:xfrm>
            <a:off x="1480142" y="4554031"/>
            <a:ext cx="1265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Gebeurtenis</a:t>
            </a:r>
            <a:br>
              <a:rPr lang="nl-BE" sz="1600" dirty="0">
                <a:solidFill>
                  <a:schemeClr val="accent2"/>
                </a:solidFill>
              </a:rPr>
            </a:br>
            <a:r>
              <a:rPr lang="nl-BE" sz="1600" dirty="0">
                <a:solidFill>
                  <a:schemeClr val="accent2"/>
                </a:solidFill>
              </a:rPr>
              <a:t>treedt op</a:t>
            </a:r>
          </a:p>
        </p:txBody>
      </p:sp>
      <p:sp>
        <p:nvSpPr>
          <p:cNvPr id="28" name="Tekstvak 27"/>
          <p:cNvSpPr txBox="1"/>
          <p:nvPr/>
        </p:nvSpPr>
        <p:spPr>
          <a:xfrm>
            <a:off x="6304479" y="4491563"/>
            <a:ext cx="18469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Wachten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(op een gebeurtenis)</a:t>
            </a:r>
          </a:p>
        </p:txBody>
      </p:sp>
      <p:cxnSp>
        <p:nvCxnSpPr>
          <p:cNvPr id="30" name="Rechte verbindingslijn 29"/>
          <p:cNvCxnSpPr/>
          <p:nvPr/>
        </p:nvCxnSpPr>
        <p:spPr>
          <a:xfrm>
            <a:off x="7613255" y="6286500"/>
            <a:ext cx="923925" cy="9525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30"/>
          <p:cNvCxnSpPr/>
          <p:nvPr/>
        </p:nvCxnSpPr>
        <p:spPr>
          <a:xfrm>
            <a:off x="7613255" y="5988566"/>
            <a:ext cx="923925" cy="9525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Tekstvak 31"/>
          <p:cNvSpPr txBox="1"/>
          <p:nvPr/>
        </p:nvSpPr>
        <p:spPr>
          <a:xfrm>
            <a:off x="8537180" y="5800725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2"/>
                </a:solidFill>
              </a:rPr>
              <a:t>door besturingssysteem</a:t>
            </a:r>
          </a:p>
          <a:p>
            <a:r>
              <a:rPr lang="nl-BE" dirty="0">
                <a:solidFill>
                  <a:schemeClr val="accent1"/>
                </a:solidFill>
              </a:rPr>
              <a:t>door proces zelf</a:t>
            </a:r>
          </a:p>
        </p:txBody>
      </p:sp>
    </p:spTree>
    <p:extLst>
      <p:ext uri="{BB962C8B-B14F-4D97-AF65-F5344CB8AC3E}">
        <p14:creationId xmlns:p14="http://schemas.microsoft.com/office/powerpoint/2010/main" val="37456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7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Toestandsovergangen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029052" y="1797050"/>
            <a:ext cx="9948333" cy="4242154"/>
          </a:xfrm>
        </p:spPr>
        <p:txBody>
          <a:bodyPr/>
          <a:lstStyle/>
          <a:p>
            <a:r>
              <a:rPr lang="nl-BE" dirty="0">
                <a:solidFill>
                  <a:srgbClr val="E00049"/>
                </a:solidFill>
              </a:rPr>
              <a:t>Gereed → Actief</a:t>
            </a:r>
          </a:p>
          <a:p>
            <a:pPr lvl="1"/>
            <a:r>
              <a:rPr lang="nl-BE" dirty="0" err="1"/>
              <a:t>Scheduler</a:t>
            </a:r>
            <a:r>
              <a:rPr lang="nl-BE" dirty="0"/>
              <a:t> activeert een proces op de processor</a:t>
            </a:r>
          </a:p>
          <a:p>
            <a:r>
              <a:rPr lang="nl-BE" dirty="0">
                <a:solidFill>
                  <a:srgbClr val="E00049"/>
                </a:solidFill>
              </a:rPr>
              <a:t>Actief → Geblokkeerd</a:t>
            </a:r>
          </a:p>
          <a:p>
            <a:pPr lvl="1"/>
            <a:r>
              <a:rPr lang="nl-BE" dirty="0"/>
              <a:t>Proces doet bijvoorbeeld een system call, waarvoor het antwoord niet meteen beschikbaar is</a:t>
            </a:r>
          </a:p>
          <a:p>
            <a:r>
              <a:rPr lang="nl-BE" dirty="0">
                <a:solidFill>
                  <a:srgbClr val="E00049"/>
                </a:solidFill>
              </a:rPr>
              <a:t>Geblokkeerd → Gereed</a:t>
            </a:r>
          </a:p>
          <a:p>
            <a:pPr lvl="1"/>
            <a:r>
              <a:rPr lang="nl-BE" dirty="0"/>
              <a:t>Gebeurtenis waarop het proces wacht vindt plaats</a:t>
            </a:r>
          </a:p>
          <a:p>
            <a:r>
              <a:rPr lang="nl-BE" dirty="0">
                <a:solidFill>
                  <a:srgbClr val="E00049"/>
                </a:solidFill>
              </a:rPr>
              <a:t>Actief → Gereed</a:t>
            </a:r>
          </a:p>
          <a:p>
            <a:pPr lvl="1"/>
            <a:r>
              <a:rPr lang="nl-BE" dirty="0"/>
              <a:t>Besturingssysteem onderbreekt actieve proces en zet het terug in wachtrij</a:t>
            </a:r>
          </a:p>
          <a:p>
            <a:pPr lvl="1"/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96887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8D8D8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Procestypes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Vaak I/O?</a:t>
            </a:r>
          </a:p>
          <a:p>
            <a:pPr lvl="1"/>
            <a:r>
              <a:rPr lang="nl-BE" dirty="0"/>
              <a:t>Vaak in geblokkeerde toestand</a:t>
            </a:r>
            <a:br>
              <a:rPr lang="nl-BE" dirty="0"/>
            </a:br>
            <a:r>
              <a:rPr lang="nl-BE" dirty="0"/>
              <a:t>= </a:t>
            </a:r>
            <a:r>
              <a:rPr lang="nl-BE" dirty="0">
                <a:solidFill>
                  <a:srgbClr val="E00049"/>
                </a:solidFill>
              </a:rPr>
              <a:t>I/O-gebonden proces</a:t>
            </a:r>
            <a:br>
              <a:rPr lang="nl-BE" dirty="0">
                <a:solidFill>
                  <a:srgbClr val="E00049"/>
                </a:solidFill>
              </a:rPr>
            </a:br>
            <a:br>
              <a:rPr lang="nl-BE" dirty="0">
                <a:solidFill>
                  <a:srgbClr val="E00049"/>
                </a:solidFill>
              </a:rPr>
            </a:br>
            <a:endParaRPr lang="nl-BE" dirty="0">
              <a:solidFill>
                <a:srgbClr val="E00049"/>
              </a:solidFill>
            </a:endParaRPr>
          </a:p>
          <a:p>
            <a:endParaRPr lang="nl-BE" dirty="0"/>
          </a:p>
        </p:txBody>
      </p:sp>
      <p:cxnSp>
        <p:nvCxnSpPr>
          <p:cNvPr id="5" name="Rechte verbindingslijn met pijl 4"/>
          <p:cNvCxnSpPr/>
          <p:nvPr/>
        </p:nvCxnSpPr>
        <p:spPr>
          <a:xfrm>
            <a:off x="3856775" y="3686680"/>
            <a:ext cx="5604095" cy="45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hoek 5"/>
          <p:cNvSpPr/>
          <p:nvPr/>
        </p:nvSpPr>
        <p:spPr>
          <a:xfrm>
            <a:off x="4176356" y="3568985"/>
            <a:ext cx="277948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hthoek 6"/>
          <p:cNvSpPr/>
          <p:nvPr/>
        </p:nvSpPr>
        <p:spPr>
          <a:xfrm>
            <a:off x="8003982" y="3578037"/>
            <a:ext cx="134602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6736035" y="3553430"/>
            <a:ext cx="277948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>
            <a:off x="5475527" y="3578038"/>
            <a:ext cx="445129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ekstvak 17"/>
          <p:cNvSpPr txBox="1"/>
          <p:nvPr/>
        </p:nvSpPr>
        <p:spPr>
          <a:xfrm>
            <a:off x="6898741" y="3870592"/>
            <a:ext cx="1622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Wachten op I/O</a:t>
            </a:r>
          </a:p>
        </p:txBody>
      </p:sp>
      <p:cxnSp>
        <p:nvCxnSpPr>
          <p:cNvPr id="20" name="Rechte verbindingslijn 19"/>
          <p:cNvCxnSpPr/>
          <p:nvPr/>
        </p:nvCxnSpPr>
        <p:spPr>
          <a:xfrm>
            <a:off x="6201624" y="3682153"/>
            <a:ext cx="697117" cy="3577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>
            <a:endCxn id="18" idx="0"/>
          </p:cNvCxnSpPr>
          <p:nvPr/>
        </p:nvCxnSpPr>
        <p:spPr>
          <a:xfrm>
            <a:off x="7487216" y="3688942"/>
            <a:ext cx="222998" cy="2441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kstvak 23"/>
          <p:cNvSpPr txBox="1"/>
          <p:nvPr/>
        </p:nvSpPr>
        <p:spPr>
          <a:xfrm>
            <a:off x="8071283" y="2934346"/>
            <a:ext cx="10935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 </a:t>
            </a:r>
            <a:r>
              <a:rPr lang="nl-BE" sz="16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burst</a:t>
            </a:r>
            <a:endParaRPr lang="nl-BE" sz="1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8" name="Rechte verbindingslijn 27"/>
          <p:cNvCxnSpPr>
            <a:endCxn id="24" idx="2"/>
          </p:cNvCxnSpPr>
          <p:nvPr/>
        </p:nvCxnSpPr>
        <p:spPr>
          <a:xfrm flipV="1">
            <a:off x="6875009" y="3272900"/>
            <a:ext cx="1743059" cy="28053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Rechte verbindingslijn 29"/>
          <p:cNvCxnSpPr>
            <a:stCxn id="7" idx="0"/>
            <a:endCxn id="24" idx="2"/>
          </p:cNvCxnSpPr>
          <p:nvPr/>
        </p:nvCxnSpPr>
        <p:spPr>
          <a:xfrm flipV="1">
            <a:off x="8071283" y="3272900"/>
            <a:ext cx="546785" cy="30513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endCxn id="24" idx="2"/>
          </p:cNvCxnSpPr>
          <p:nvPr/>
        </p:nvCxnSpPr>
        <p:spPr>
          <a:xfrm flipV="1">
            <a:off x="5698091" y="3272900"/>
            <a:ext cx="2919977" cy="29608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878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8" grpId="0"/>
      <p:bldP spid="2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Procestypes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Vaak I/O?</a:t>
            </a:r>
          </a:p>
          <a:p>
            <a:pPr lvl="1"/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Vaak in geblokkeerde toestand</a:t>
            </a:r>
            <a:br>
              <a:rPr lang="nl-BE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= I/O-gebonden proces</a:t>
            </a:r>
            <a:br>
              <a:rPr lang="nl-BE" dirty="0">
                <a:solidFill>
                  <a:srgbClr val="E00049"/>
                </a:solidFill>
              </a:rPr>
            </a:br>
            <a:br>
              <a:rPr lang="nl-BE" dirty="0">
                <a:solidFill>
                  <a:srgbClr val="E00049"/>
                </a:solidFill>
              </a:rPr>
            </a:br>
            <a:endParaRPr lang="nl-BE" dirty="0">
              <a:solidFill>
                <a:srgbClr val="E00049"/>
              </a:solidFill>
            </a:endParaRPr>
          </a:p>
          <a:p>
            <a:endParaRPr lang="nl-BE" dirty="0"/>
          </a:p>
          <a:p>
            <a:r>
              <a:rPr lang="nl-BE" dirty="0"/>
              <a:t>Vooral veel rekenwerk?</a:t>
            </a:r>
          </a:p>
          <a:p>
            <a:pPr lvl="1"/>
            <a:r>
              <a:rPr lang="nl-BE" dirty="0"/>
              <a:t>Zelden in geblokkeerde toestand</a:t>
            </a:r>
            <a:br>
              <a:rPr lang="nl-BE" dirty="0"/>
            </a:br>
            <a:r>
              <a:rPr lang="nl-BE" dirty="0"/>
              <a:t>= </a:t>
            </a:r>
            <a:r>
              <a:rPr lang="nl-BE" dirty="0">
                <a:solidFill>
                  <a:srgbClr val="E00049"/>
                </a:solidFill>
              </a:rPr>
              <a:t>CPU-gebonden proces</a:t>
            </a:r>
          </a:p>
        </p:txBody>
      </p:sp>
      <p:cxnSp>
        <p:nvCxnSpPr>
          <p:cNvPr id="5" name="Rechte verbindingslijn met pijl 4"/>
          <p:cNvCxnSpPr/>
          <p:nvPr/>
        </p:nvCxnSpPr>
        <p:spPr>
          <a:xfrm>
            <a:off x="3856775" y="3686680"/>
            <a:ext cx="5604095" cy="4525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hoek 5"/>
          <p:cNvSpPr/>
          <p:nvPr/>
        </p:nvSpPr>
        <p:spPr>
          <a:xfrm>
            <a:off x="4176356" y="3568985"/>
            <a:ext cx="277948" cy="2263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hthoek 6"/>
          <p:cNvSpPr/>
          <p:nvPr/>
        </p:nvSpPr>
        <p:spPr>
          <a:xfrm>
            <a:off x="8003982" y="3578037"/>
            <a:ext cx="134602" cy="2263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6736035" y="3553430"/>
            <a:ext cx="277948" cy="2263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 8"/>
          <p:cNvSpPr/>
          <p:nvPr/>
        </p:nvSpPr>
        <p:spPr>
          <a:xfrm>
            <a:off x="5475527" y="3578038"/>
            <a:ext cx="445129" cy="22633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ekstvak 17"/>
          <p:cNvSpPr txBox="1"/>
          <p:nvPr/>
        </p:nvSpPr>
        <p:spPr>
          <a:xfrm>
            <a:off x="6898741" y="3870592"/>
            <a:ext cx="1622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Wachten op I/O</a:t>
            </a:r>
          </a:p>
        </p:txBody>
      </p:sp>
      <p:cxnSp>
        <p:nvCxnSpPr>
          <p:cNvPr id="20" name="Rechte verbindingslijn 19"/>
          <p:cNvCxnSpPr/>
          <p:nvPr/>
        </p:nvCxnSpPr>
        <p:spPr>
          <a:xfrm>
            <a:off x="6201624" y="3682153"/>
            <a:ext cx="697117" cy="35771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>
            <a:endCxn id="18" idx="0"/>
          </p:cNvCxnSpPr>
          <p:nvPr/>
        </p:nvCxnSpPr>
        <p:spPr>
          <a:xfrm>
            <a:off x="7487216" y="3688942"/>
            <a:ext cx="222998" cy="244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kstvak 23"/>
          <p:cNvSpPr txBox="1"/>
          <p:nvPr/>
        </p:nvSpPr>
        <p:spPr>
          <a:xfrm>
            <a:off x="8071283" y="2934346"/>
            <a:ext cx="1082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 </a:t>
            </a:r>
            <a:r>
              <a:rPr lang="nl-BE" sz="1600" dirty="0" err="1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burst</a:t>
            </a:r>
            <a:endParaRPr lang="nl-BE" sz="160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8" name="Rechte verbindingslijn 27"/>
          <p:cNvCxnSpPr>
            <a:endCxn id="24" idx="2"/>
          </p:cNvCxnSpPr>
          <p:nvPr/>
        </p:nvCxnSpPr>
        <p:spPr>
          <a:xfrm flipV="1">
            <a:off x="6875009" y="3272900"/>
            <a:ext cx="1737448" cy="2805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Rechte verbindingslijn 29"/>
          <p:cNvCxnSpPr>
            <a:stCxn id="7" idx="0"/>
            <a:endCxn id="24" idx="2"/>
          </p:cNvCxnSpPr>
          <p:nvPr/>
        </p:nvCxnSpPr>
        <p:spPr>
          <a:xfrm flipV="1">
            <a:off x="8071283" y="3272900"/>
            <a:ext cx="541174" cy="3051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2" name="Rechte verbindingslijn 31"/>
          <p:cNvCxnSpPr>
            <a:endCxn id="24" idx="2"/>
          </p:cNvCxnSpPr>
          <p:nvPr/>
        </p:nvCxnSpPr>
        <p:spPr>
          <a:xfrm flipV="1">
            <a:off x="5698091" y="3272900"/>
            <a:ext cx="2914366" cy="2960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Rechte verbindingslijn met pijl 32"/>
          <p:cNvCxnSpPr/>
          <p:nvPr/>
        </p:nvCxnSpPr>
        <p:spPr>
          <a:xfrm>
            <a:off x="3856774" y="5769618"/>
            <a:ext cx="5604095" cy="452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hthoek 33"/>
          <p:cNvSpPr/>
          <p:nvPr/>
        </p:nvSpPr>
        <p:spPr>
          <a:xfrm>
            <a:off x="4032390" y="5656449"/>
            <a:ext cx="1517383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5" name="Rechthoek 34"/>
          <p:cNvSpPr/>
          <p:nvPr/>
        </p:nvSpPr>
        <p:spPr>
          <a:xfrm>
            <a:off x="6319318" y="5656448"/>
            <a:ext cx="1386067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" name="Rechthoek 35"/>
          <p:cNvSpPr/>
          <p:nvPr/>
        </p:nvSpPr>
        <p:spPr>
          <a:xfrm>
            <a:off x="7961090" y="5656447"/>
            <a:ext cx="900702" cy="22633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7" name="Tekstvak 36"/>
          <p:cNvSpPr txBox="1"/>
          <p:nvPr/>
        </p:nvSpPr>
        <p:spPr>
          <a:xfrm>
            <a:off x="8138584" y="4938168"/>
            <a:ext cx="1082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CPU </a:t>
            </a:r>
            <a:r>
              <a:rPr lang="nl-BE" sz="1600" dirty="0" err="1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burst</a:t>
            </a:r>
            <a:endParaRPr lang="nl-BE" sz="1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9" name="Rechte verbindingslijn 38"/>
          <p:cNvCxnSpPr>
            <a:stCxn id="34" idx="0"/>
            <a:endCxn id="37" idx="2"/>
          </p:cNvCxnSpPr>
          <p:nvPr/>
        </p:nvCxnSpPr>
        <p:spPr>
          <a:xfrm flipV="1">
            <a:off x="4791082" y="5276722"/>
            <a:ext cx="3888676" cy="379727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Rechte verbindingslijn 40"/>
          <p:cNvCxnSpPr>
            <a:stCxn id="35" idx="0"/>
            <a:endCxn id="37" idx="2"/>
          </p:cNvCxnSpPr>
          <p:nvPr/>
        </p:nvCxnSpPr>
        <p:spPr>
          <a:xfrm flipV="1">
            <a:off x="7012352" y="5276722"/>
            <a:ext cx="1667406" cy="379726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4" name="Rechte verbindingslijn 43"/>
          <p:cNvCxnSpPr>
            <a:stCxn id="36" idx="0"/>
            <a:endCxn id="37" idx="2"/>
          </p:cNvCxnSpPr>
          <p:nvPr/>
        </p:nvCxnSpPr>
        <p:spPr>
          <a:xfrm flipV="1">
            <a:off x="8411441" y="5276722"/>
            <a:ext cx="268317" cy="37972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5" name="Tekstvak 44"/>
          <p:cNvSpPr txBox="1"/>
          <p:nvPr/>
        </p:nvSpPr>
        <p:spPr>
          <a:xfrm>
            <a:off x="5953036" y="6464936"/>
            <a:ext cx="20509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wachtrij voor CPU</a:t>
            </a:r>
          </a:p>
        </p:txBody>
      </p:sp>
      <p:cxnSp>
        <p:nvCxnSpPr>
          <p:cNvPr id="47" name="Rechte verbindingslijn 46"/>
          <p:cNvCxnSpPr>
            <a:endCxn id="45" idx="0"/>
          </p:cNvCxnSpPr>
          <p:nvPr/>
        </p:nvCxnSpPr>
        <p:spPr>
          <a:xfrm>
            <a:off x="5920656" y="5774143"/>
            <a:ext cx="1057853" cy="6907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Rechte verbindingslijn 48"/>
          <p:cNvCxnSpPr>
            <a:endCxn id="45" idx="0"/>
          </p:cNvCxnSpPr>
          <p:nvPr/>
        </p:nvCxnSpPr>
        <p:spPr>
          <a:xfrm flipH="1">
            <a:off x="6978509" y="5776287"/>
            <a:ext cx="861792" cy="6886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307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/>
      <p:bldP spid="4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H5: </a:t>
            </a:r>
            <a:r>
              <a:rPr lang="en-US" altLang="en-US" sz="4800" u="sng" dirty="0" err="1"/>
              <a:t>Procesbeheer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Inleiding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Toestanden van een proces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>
                <a:solidFill>
                  <a:srgbClr val="E00049"/>
                </a:solidFill>
              </a:rPr>
              <a:t>Scheduling</a:t>
            </a:r>
            <a:endParaRPr lang="nl-NL" altLang="en-US" sz="3400" dirty="0">
              <a:solidFill>
                <a:srgbClr val="E00049"/>
              </a:solidFill>
            </a:endParaRP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r>
              <a:rPr lang="nl-NL" altLang="en-US" sz="3400" dirty="0"/>
              <a:t>-strategieën</a:t>
            </a:r>
          </a:p>
        </p:txBody>
      </p:sp>
    </p:spTree>
    <p:extLst>
      <p:ext uri="{BB962C8B-B14F-4D97-AF65-F5344CB8AC3E}">
        <p14:creationId xmlns:p14="http://schemas.microsoft.com/office/powerpoint/2010/main" val="199194197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Scheduling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541799" y="1834678"/>
            <a:ext cx="9948333" cy="4242154"/>
          </a:xfrm>
        </p:spPr>
        <p:txBody>
          <a:bodyPr/>
          <a:lstStyle/>
          <a:p>
            <a:r>
              <a:rPr lang="nl-BE" dirty="0"/>
              <a:t>Doel:</a:t>
            </a:r>
            <a:br>
              <a:rPr lang="nl-BE" dirty="0"/>
            </a:br>
            <a:r>
              <a:rPr lang="nl-BE" dirty="0"/>
              <a:t>Processor zo </a:t>
            </a:r>
            <a:r>
              <a:rPr lang="nl-BE" i="1" dirty="0"/>
              <a:t>efficiënt </a:t>
            </a:r>
            <a:r>
              <a:rPr lang="nl-BE" dirty="0"/>
              <a:t>en </a:t>
            </a:r>
            <a:r>
              <a:rPr lang="nl-BE" i="1" dirty="0"/>
              <a:t>goed</a:t>
            </a:r>
            <a:r>
              <a:rPr lang="nl-BE" dirty="0"/>
              <a:t> mogelijk gebruiken</a:t>
            </a:r>
          </a:p>
          <a:p>
            <a:endParaRPr lang="nl-BE" dirty="0"/>
          </a:p>
          <a:p>
            <a:r>
              <a:rPr lang="nl-BE" dirty="0"/>
              <a:t>Wat is efficiënt? Wat is goed?</a:t>
            </a:r>
          </a:p>
          <a:p>
            <a:pPr lvl="1"/>
            <a:r>
              <a:rPr lang="nl-BE" dirty="0"/>
              <a:t>Situatie-afhankelijk</a:t>
            </a:r>
          </a:p>
          <a:p>
            <a:pPr lvl="1"/>
            <a:r>
              <a:rPr lang="nl-BE" dirty="0"/>
              <a:t>Systeem-afhankelijk</a:t>
            </a:r>
          </a:p>
          <a:p>
            <a:pPr lvl="1"/>
            <a:r>
              <a:rPr lang="nl-BE" dirty="0"/>
              <a:t>Verschillende strategieën afhankelijk van criteria</a:t>
            </a:r>
          </a:p>
          <a:p>
            <a:endParaRPr lang="nl-BE" dirty="0"/>
          </a:p>
          <a:p>
            <a:endParaRPr lang="nl-BE" dirty="0"/>
          </a:p>
        </p:txBody>
      </p:sp>
      <p:pic>
        <p:nvPicPr>
          <p:cNvPr id="6" name="Afbeelding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277" y="4119376"/>
            <a:ext cx="3069723" cy="275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24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Doelstellingen voor </a:t>
            </a:r>
            <a:r>
              <a:rPr lang="nl-BE" dirty="0" err="1"/>
              <a:t>scheduler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1720" y="1852786"/>
            <a:ext cx="9948333" cy="4242154"/>
          </a:xfrm>
        </p:spPr>
        <p:txBody>
          <a:bodyPr/>
          <a:lstStyle/>
          <a:p>
            <a:r>
              <a:rPr lang="nl-BE" dirty="0"/>
              <a:t>Rechtvaardigheid</a:t>
            </a:r>
          </a:p>
          <a:p>
            <a:pPr lvl="1"/>
            <a:r>
              <a:rPr lang="nl-BE" dirty="0"/>
              <a:t>Geen enkel proces mag blijvend achteruit gesteld worden</a:t>
            </a:r>
          </a:p>
          <a:p>
            <a:r>
              <a:rPr lang="nl-BE" dirty="0">
                <a:solidFill>
                  <a:srgbClr val="E00049"/>
                </a:solidFill>
              </a:rPr>
              <a:t>Doorvoer</a:t>
            </a:r>
            <a:r>
              <a:rPr lang="nl-BE" dirty="0"/>
              <a:t> maximaliseren</a:t>
            </a:r>
          </a:p>
          <a:p>
            <a:pPr lvl="1"/>
            <a:r>
              <a:rPr lang="nl-BE" dirty="0"/>
              <a:t>Doorvoer = hoeveelheid “werk” per tijdseenheid</a:t>
            </a:r>
          </a:p>
          <a:p>
            <a:r>
              <a:rPr lang="nl-BE" dirty="0">
                <a:solidFill>
                  <a:srgbClr val="E00049"/>
                </a:solidFill>
              </a:rPr>
              <a:t>Omlooptijd</a:t>
            </a:r>
            <a:r>
              <a:rPr lang="nl-BE" dirty="0"/>
              <a:t> minimaliseren</a:t>
            </a:r>
          </a:p>
          <a:p>
            <a:pPr lvl="1"/>
            <a:r>
              <a:rPr lang="nl-BE" dirty="0"/>
              <a:t>Omlooptijd = tijd tussen het indienen van een proces en het voltooien ervan</a:t>
            </a:r>
          </a:p>
          <a:p>
            <a:r>
              <a:rPr lang="nl-BE" dirty="0">
                <a:solidFill>
                  <a:srgbClr val="E00049"/>
                </a:solidFill>
              </a:rPr>
              <a:t>Responstijd</a:t>
            </a:r>
            <a:r>
              <a:rPr lang="nl-BE" dirty="0"/>
              <a:t> minimaliseren</a:t>
            </a:r>
          </a:p>
          <a:p>
            <a:r>
              <a:rPr lang="nl-BE" dirty="0"/>
              <a:t>Voorspelbaarheid</a:t>
            </a:r>
          </a:p>
          <a:p>
            <a:r>
              <a:rPr lang="nl-BE" dirty="0"/>
              <a:t>Overhead beperken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4978" y="4507434"/>
            <a:ext cx="2974650" cy="222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8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450668" y="2997620"/>
            <a:ext cx="4741332" cy="2129220"/>
          </a:xfrm>
        </p:spPr>
        <p:txBody>
          <a:bodyPr/>
          <a:lstStyle/>
          <a:p>
            <a:r>
              <a:rPr lang="nl-BE" dirty="0"/>
              <a:t>H5: Procesbeheer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91998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Scheduling</a:t>
            </a:r>
            <a:r>
              <a:rPr lang="nl-BE" dirty="0"/>
              <a:t> strategieën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Scheduling</a:t>
            </a:r>
            <a:r>
              <a:rPr lang="nl-BE" dirty="0"/>
              <a:t> strategie kiezen afhankelijk van de noden van een systeem</a:t>
            </a:r>
          </a:p>
          <a:p>
            <a:pPr lvl="1"/>
            <a:r>
              <a:rPr lang="nl-BE" dirty="0"/>
              <a:t>Vb. afweging tussen grote doorvoer en snelle responstijd</a:t>
            </a:r>
          </a:p>
          <a:p>
            <a:endParaRPr lang="nl-BE" dirty="0"/>
          </a:p>
          <a:p>
            <a:r>
              <a:rPr lang="nl-BE" dirty="0" err="1">
                <a:solidFill>
                  <a:srgbClr val="E00049"/>
                </a:solidFill>
              </a:rPr>
              <a:t>Preëmptief</a:t>
            </a:r>
            <a:r>
              <a:rPr lang="nl-BE" dirty="0"/>
              <a:t>?</a:t>
            </a:r>
          </a:p>
          <a:p>
            <a:pPr lvl="1"/>
            <a:r>
              <a:rPr lang="nl-BE" dirty="0" err="1"/>
              <a:t>M.a.w</a:t>
            </a:r>
            <a:r>
              <a:rPr lang="nl-BE" dirty="0"/>
              <a:t> kan een “Actief” proces terug in de wachtrij worden gezet?</a:t>
            </a:r>
          </a:p>
          <a:p>
            <a:pPr lvl="1"/>
            <a:r>
              <a:rPr lang="nl-BE" dirty="0"/>
              <a:t>Belangrijk onderscheid</a:t>
            </a:r>
          </a:p>
          <a:p>
            <a:pPr lvl="1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997001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H5: </a:t>
            </a:r>
            <a:r>
              <a:rPr lang="en-US" altLang="en-US" sz="4800" u="sng" dirty="0" err="1"/>
              <a:t>Procesbeheer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Inleiding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Toestanden van een proces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>
                <a:solidFill>
                  <a:srgbClr val="E00049"/>
                </a:solidFill>
              </a:rPr>
              <a:t>Scheduling</a:t>
            </a:r>
            <a:r>
              <a:rPr lang="nl-NL" altLang="en-US" sz="3400" dirty="0">
                <a:solidFill>
                  <a:srgbClr val="E00049"/>
                </a:solidFill>
              </a:rPr>
              <a:t>-strategieën</a:t>
            </a:r>
          </a:p>
        </p:txBody>
      </p:sp>
    </p:spTree>
    <p:extLst>
      <p:ext uri="{BB962C8B-B14F-4D97-AF65-F5344CB8AC3E}">
        <p14:creationId xmlns:p14="http://schemas.microsoft.com/office/powerpoint/2010/main" val="1205781343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Niet-</a:t>
            </a:r>
            <a:r>
              <a:rPr lang="nl-BE" dirty="0" err="1"/>
              <a:t>preëmptief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2343150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Gereed / </a:t>
            </a:r>
            <a:r>
              <a:rPr lang="nl-BE" i="1" dirty="0">
                <a:solidFill>
                  <a:srgbClr val="002757"/>
                </a:solidFill>
              </a:rPr>
              <a:t>Ready</a:t>
            </a:r>
          </a:p>
        </p:txBody>
      </p:sp>
      <p:sp>
        <p:nvSpPr>
          <p:cNvPr id="5" name="Ovaal 4"/>
          <p:cNvSpPr/>
          <p:nvPr/>
        </p:nvSpPr>
        <p:spPr>
          <a:xfrm>
            <a:off x="5114925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 / </a:t>
            </a:r>
            <a:r>
              <a:rPr lang="nl-BE" i="1" dirty="0">
                <a:solidFill>
                  <a:srgbClr val="002757"/>
                </a:solidFill>
              </a:rPr>
              <a:t>Running</a:t>
            </a:r>
          </a:p>
        </p:txBody>
      </p:sp>
      <p:cxnSp>
        <p:nvCxnSpPr>
          <p:cNvPr id="6" name="Gekromde verbindingslijn 5"/>
          <p:cNvCxnSpPr>
            <a:stCxn id="4" idx="7"/>
            <a:endCxn id="5" idx="1"/>
          </p:cNvCxnSpPr>
          <p:nvPr/>
        </p:nvCxnSpPr>
        <p:spPr>
          <a:xfrm rot="5400000" flipH="1" flipV="1">
            <a:off x="4538662" y="1882085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Gekromde verbindingslijn 6"/>
          <p:cNvCxnSpPr>
            <a:stCxn id="5" idx="3"/>
            <a:endCxn id="4" idx="5"/>
          </p:cNvCxnSpPr>
          <p:nvPr/>
        </p:nvCxnSpPr>
        <p:spPr>
          <a:xfrm rot="5400000">
            <a:off x="4538663" y="2643162"/>
            <a:ext cx="12700" cy="1626793"/>
          </a:xfrm>
          <a:prstGeom prst="curvedConnector3">
            <a:avLst>
              <a:gd name="adj1" fmla="val 3041134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triangle" w="lg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Rechte verbindingslijn met pijl 7"/>
          <p:cNvCxnSpPr>
            <a:endCxn id="4" idx="2"/>
          </p:cNvCxnSpPr>
          <p:nvPr/>
        </p:nvCxnSpPr>
        <p:spPr>
          <a:xfrm flipV="1">
            <a:off x="1105253" y="3076020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/>
          <p:nvPr/>
        </p:nvCxnSpPr>
        <p:spPr>
          <a:xfrm flipV="1">
            <a:off x="6734175" y="3076019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4067175" y="1976389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Activeren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76960" y="2689131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/>
              <a:t>Starten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248772" y="2523619"/>
            <a:ext cx="22093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Beëindigen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(proces afgelopen)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3936009" y="3845142"/>
            <a:ext cx="1537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Onderbreken / </a:t>
            </a:r>
            <a:r>
              <a:rPr lang="nl-BE" sz="1600" i="1" dirty="0" err="1">
                <a:solidFill>
                  <a:schemeClr val="accent2"/>
                </a:solidFill>
              </a:rPr>
              <a:t>Preempt</a:t>
            </a:r>
            <a:endParaRPr lang="nl-BE" sz="1600" dirty="0">
              <a:solidFill>
                <a:schemeClr val="accent2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3648670" y="4966732"/>
            <a:ext cx="1903414" cy="131976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>
                <a:solidFill>
                  <a:srgbClr val="002757"/>
                </a:solidFill>
              </a:rPr>
              <a:t>Geblokkeerd / </a:t>
            </a:r>
            <a:r>
              <a:rPr lang="nl-BE" sz="1600" i="1" dirty="0" err="1">
                <a:solidFill>
                  <a:srgbClr val="002757"/>
                </a:solidFill>
              </a:rPr>
              <a:t>Waiting</a:t>
            </a:r>
            <a:endParaRPr lang="nl-BE" sz="1600" i="1" dirty="0">
              <a:solidFill>
                <a:srgbClr val="002757"/>
              </a:solidFill>
            </a:endParaRPr>
          </a:p>
        </p:txBody>
      </p:sp>
      <p:cxnSp>
        <p:nvCxnSpPr>
          <p:cNvPr id="15" name="Gekromde verbindingslijn 14"/>
          <p:cNvCxnSpPr>
            <a:stCxn id="14" idx="2"/>
            <a:endCxn id="4" idx="3"/>
          </p:cNvCxnSpPr>
          <p:nvPr/>
        </p:nvCxnSpPr>
        <p:spPr>
          <a:xfrm rot="10800000">
            <a:off x="2580284" y="3456558"/>
            <a:ext cx="1068386" cy="2170058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Gekromde verbindingslijn 15"/>
          <p:cNvCxnSpPr>
            <a:stCxn id="5" idx="5"/>
            <a:endCxn id="14" idx="6"/>
          </p:cNvCxnSpPr>
          <p:nvPr/>
        </p:nvCxnSpPr>
        <p:spPr>
          <a:xfrm rot="5400000">
            <a:off x="4939534" y="4069109"/>
            <a:ext cx="2170058" cy="944957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kstvak 16"/>
          <p:cNvSpPr txBox="1"/>
          <p:nvPr/>
        </p:nvSpPr>
        <p:spPr>
          <a:xfrm>
            <a:off x="1480142" y="4554031"/>
            <a:ext cx="1265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Gebeurtenis</a:t>
            </a:r>
            <a:br>
              <a:rPr lang="nl-BE" sz="1600" dirty="0">
                <a:solidFill>
                  <a:schemeClr val="accent2"/>
                </a:solidFill>
              </a:rPr>
            </a:br>
            <a:r>
              <a:rPr lang="nl-BE" sz="1600" dirty="0">
                <a:solidFill>
                  <a:schemeClr val="accent2"/>
                </a:solidFill>
              </a:rPr>
              <a:t>treedt op</a:t>
            </a:r>
          </a:p>
        </p:txBody>
      </p:sp>
      <p:sp>
        <p:nvSpPr>
          <p:cNvPr id="18" name="Tekstvak 17"/>
          <p:cNvSpPr txBox="1"/>
          <p:nvPr/>
        </p:nvSpPr>
        <p:spPr>
          <a:xfrm>
            <a:off x="6304479" y="4491563"/>
            <a:ext cx="18469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Wachten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(op een gebeurtenis)</a:t>
            </a:r>
          </a:p>
        </p:txBody>
      </p:sp>
      <p:cxnSp>
        <p:nvCxnSpPr>
          <p:cNvPr id="19" name="Rechte verbindingslijn 18"/>
          <p:cNvCxnSpPr/>
          <p:nvPr/>
        </p:nvCxnSpPr>
        <p:spPr>
          <a:xfrm>
            <a:off x="7613255" y="6286500"/>
            <a:ext cx="923925" cy="9525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>
            <a:off x="7613255" y="5988566"/>
            <a:ext cx="923925" cy="9525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Tekstvak 20"/>
          <p:cNvSpPr txBox="1"/>
          <p:nvPr/>
        </p:nvSpPr>
        <p:spPr>
          <a:xfrm>
            <a:off x="8537180" y="5800725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2"/>
                </a:solidFill>
              </a:rPr>
              <a:t>door besturingssysteem</a:t>
            </a:r>
          </a:p>
          <a:p>
            <a:r>
              <a:rPr lang="nl-BE" dirty="0">
                <a:solidFill>
                  <a:schemeClr val="accent1"/>
                </a:solidFill>
              </a:rPr>
              <a:t>door proces zelf</a:t>
            </a:r>
          </a:p>
        </p:txBody>
      </p:sp>
      <p:sp>
        <p:nvSpPr>
          <p:cNvPr id="22" name="Tekstvak 21"/>
          <p:cNvSpPr txBox="1"/>
          <p:nvPr/>
        </p:nvSpPr>
        <p:spPr>
          <a:xfrm>
            <a:off x="9339288" y="3000193"/>
            <a:ext cx="24858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Eens een proces “Actief” is, kan enkel het proces zelf de processor terug vrijgeven</a:t>
            </a:r>
          </a:p>
        </p:txBody>
      </p:sp>
      <p:sp>
        <p:nvSpPr>
          <p:cNvPr id="23" name="Vermenigvuldigen 22"/>
          <p:cNvSpPr/>
          <p:nvPr/>
        </p:nvSpPr>
        <p:spPr>
          <a:xfrm>
            <a:off x="3670055" y="3093301"/>
            <a:ext cx="1829397" cy="1790138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CAACD355-7D03-4CD8-80D3-6DA4A6769089}"/>
              </a:ext>
            </a:extLst>
          </p:cNvPr>
          <p:cNvSpPr/>
          <p:nvPr/>
        </p:nvSpPr>
        <p:spPr>
          <a:xfrm rot="8737920">
            <a:off x="5023658" y="852893"/>
            <a:ext cx="2881009" cy="1175895"/>
          </a:xfrm>
          <a:prstGeom prst="striped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en-US" sz="2800" dirty="0">
                <a:solidFill>
                  <a:srgbClr val="FF3333"/>
                </a:solidFill>
              </a:rPr>
              <a:t>SCHEDULER</a:t>
            </a:r>
          </a:p>
        </p:txBody>
      </p:sp>
    </p:spTree>
    <p:extLst>
      <p:ext uri="{BB962C8B-B14F-4D97-AF65-F5344CB8AC3E}">
        <p14:creationId xmlns:p14="http://schemas.microsoft.com/office/powerpoint/2010/main" val="19469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6" presetClass="emph" presetSubtype="0" repeatCount="indefinite" autoRev="1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" grpId="0" animBg="1"/>
      <p:bldP spid="3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Niet-</a:t>
            </a:r>
            <a:r>
              <a:rPr lang="nl-BE" dirty="0" err="1"/>
              <a:t>preëmptieve</a:t>
            </a:r>
            <a:r>
              <a:rPr lang="nl-BE" dirty="0"/>
              <a:t> </a:t>
            </a:r>
            <a:r>
              <a:rPr lang="nl-BE" dirty="0" err="1"/>
              <a:t>scheduling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First </a:t>
            </a:r>
            <a:r>
              <a:rPr lang="nl-BE" dirty="0" err="1"/>
              <a:t>Come</a:t>
            </a:r>
            <a:r>
              <a:rPr lang="nl-BE" dirty="0"/>
              <a:t> First </a:t>
            </a:r>
            <a:r>
              <a:rPr lang="nl-BE" dirty="0" err="1"/>
              <a:t>Served</a:t>
            </a:r>
            <a:r>
              <a:rPr lang="nl-BE" dirty="0"/>
              <a:t> (FCFS)</a:t>
            </a:r>
          </a:p>
          <a:p>
            <a:r>
              <a:rPr lang="nl-BE" dirty="0" err="1"/>
              <a:t>Shortest</a:t>
            </a:r>
            <a:r>
              <a:rPr lang="nl-BE" dirty="0"/>
              <a:t> Job First (SJF)</a:t>
            </a:r>
          </a:p>
          <a:p>
            <a:r>
              <a:rPr lang="nl-BE" dirty="0"/>
              <a:t>Priority </a:t>
            </a:r>
            <a:r>
              <a:rPr lang="nl-BE" dirty="0" err="1"/>
              <a:t>Scheduling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21402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Rechte verbindingslijn 14"/>
          <p:cNvCxnSpPr/>
          <p:nvPr/>
        </p:nvCxnSpPr>
        <p:spPr>
          <a:xfrm>
            <a:off x="2154621" y="3085322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363004" y="3066661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/>
          <p:nvPr/>
        </p:nvCxnSpPr>
        <p:spPr>
          <a:xfrm>
            <a:off x="2561307" y="3066661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First </a:t>
            </a:r>
            <a:r>
              <a:rPr lang="nl-BE" dirty="0" err="1"/>
              <a:t>Come</a:t>
            </a:r>
            <a:r>
              <a:rPr lang="nl-BE" dirty="0"/>
              <a:t> First </a:t>
            </a:r>
            <a:r>
              <a:rPr lang="nl-BE" dirty="0" err="1"/>
              <a:t>Served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Wachtrij volgens aankomst (First In, First Out – FIFO)</a:t>
            </a:r>
          </a:p>
        </p:txBody>
      </p:sp>
      <p:graphicFrame>
        <p:nvGraphicFramePr>
          <p:cNvPr id="4" name="Tabel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787029"/>
              </p:ext>
            </p:extLst>
          </p:nvPr>
        </p:nvGraphicFramePr>
        <p:xfrm>
          <a:off x="1500153" y="4161700"/>
          <a:ext cx="9351348" cy="222754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58558">
                  <a:extLst>
                    <a:ext uri="{9D8B030D-6E8A-4147-A177-3AD203B41FA5}">
                      <a16:colId xmlns:a16="http://schemas.microsoft.com/office/drawing/2014/main" val="381179550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89625742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70528653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1784554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012963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380251380"/>
                    </a:ext>
                  </a:extLst>
                </a:gridCol>
              </a:tblGrid>
              <a:tr h="542444">
                <a:tc>
                  <a:txBody>
                    <a:bodyPr/>
                    <a:lstStyle/>
                    <a:p>
                      <a:r>
                        <a:rPr lang="nl-BE" dirty="0"/>
                        <a:t>Proces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Aankomst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Uitvoertijd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Omlooptijd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Relatieve</a:t>
                      </a:r>
                      <a:r>
                        <a:rPr lang="nl-BE" baseline="0" dirty="0"/>
                        <a:t> omlooptijd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104260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236473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946808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64110"/>
                  </a:ext>
                </a:extLst>
              </a:tr>
              <a:tr h="490189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1,99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168089"/>
                  </a:ext>
                </a:extLst>
              </a:tr>
            </a:tbl>
          </a:graphicData>
        </a:graphic>
      </p:graphicFrame>
      <p:cxnSp>
        <p:nvCxnSpPr>
          <p:cNvPr id="6" name="Rechte verbindingslijn met pijl 5"/>
          <p:cNvCxnSpPr/>
          <p:nvPr/>
        </p:nvCxnSpPr>
        <p:spPr>
          <a:xfrm>
            <a:off x="1950097" y="3209731"/>
            <a:ext cx="896671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1952457" y="3066661"/>
            <a:ext cx="202164" cy="286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>
            <a:off x="2154621" y="3066661"/>
            <a:ext cx="3194930" cy="2861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hthoek 10"/>
          <p:cNvSpPr/>
          <p:nvPr/>
        </p:nvSpPr>
        <p:spPr>
          <a:xfrm>
            <a:off x="5349551" y="3066661"/>
            <a:ext cx="202164" cy="2861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 11"/>
          <p:cNvSpPr/>
          <p:nvPr/>
        </p:nvSpPr>
        <p:spPr>
          <a:xfrm>
            <a:off x="5551715" y="3066661"/>
            <a:ext cx="3194930" cy="2861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" name="Rechte verbindingslijn 17"/>
          <p:cNvCxnSpPr/>
          <p:nvPr/>
        </p:nvCxnSpPr>
        <p:spPr>
          <a:xfrm>
            <a:off x="1950097" y="3085322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809155" y="3694922"/>
            <a:ext cx="150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0  1  2  3</a:t>
            </a:r>
          </a:p>
        </p:txBody>
      </p:sp>
      <p:sp>
        <p:nvSpPr>
          <p:cNvPr id="20" name="Tekstvak 19"/>
          <p:cNvSpPr txBox="1"/>
          <p:nvPr/>
        </p:nvSpPr>
        <p:spPr>
          <a:xfrm>
            <a:off x="5110543" y="3646973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101</a:t>
            </a:r>
          </a:p>
        </p:txBody>
      </p:sp>
      <p:cxnSp>
        <p:nvCxnSpPr>
          <p:cNvPr id="22" name="Rechte verbindingslijn 21"/>
          <p:cNvCxnSpPr>
            <a:stCxn id="11" idx="1"/>
            <a:endCxn id="20" idx="0"/>
          </p:cNvCxnSpPr>
          <p:nvPr/>
        </p:nvCxnSpPr>
        <p:spPr>
          <a:xfrm>
            <a:off x="5349551" y="3209731"/>
            <a:ext cx="0" cy="4372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325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FCFS Evaluatie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Vooral gunstig processen met langere CPU </a:t>
            </a:r>
            <a:r>
              <a:rPr lang="nl-BE" dirty="0" err="1"/>
              <a:t>bursts</a:t>
            </a:r>
            <a:endParaRPr lang="nl-BE" dirty="0"/>
          </a:p>
          <a:p>
            <a:pPr lvl="1"/>
            <a:r>
              <a:rPr lang="nl-BE" dirty="0"/>
              <a:t>Processen met korte </a:t>
            </a:r>
            <a:r>
              <a:rPr lang="nl-BE" dirty="0" err="1"/>
              <a:t>bursts</a:t>
            </a:r>
            <a:r>
              <a:rPr lang="nl-BE" dirty="0"/>
              <a:t> hebben vaak slechte relatieve omlooptijd</a:t>
            </a:r>
          </a:p>
          <a:p>
            <a:r>
              <a:rPr lang="nl-BE" dirty="0"/>
              <a:t>Processen die vaak wachten op I/O moeten telkens achteraan aanschuiven</a:t>
            </a:r>
          </a:p>
          <a:p>
            <a:pPr lvl="1"/>
            <a:r>
              <a:rPr lang="nl-BE" dirty="0"/>
              <a:t>Niet ideaal…</a:t>
            </a:r>
          </a:p>
          <a:p>
            <a:endParaRPr lang="nl-BE" dirty="0"/>
          </a:p>
          <a:p>
            <a:r>
              <a:rPr lang="nl-BE" dirty="0"/>
              <a:t>FCFS is zeer geschikt voor systemen met voornamelijk </a:t>
            </a:r>
            <a:r>
              <a:rPr lang="nl-BE" dirty="0">
                <a:solidFill>
                  <a:srgbClr val="E00049"/>
                </a:solidFill>
              </a:rPr>
              <a:t>lange</a:t>
            </a:r>
            <a:r>
              <a:rPr lang="nl-BE" dirty="0"/>
              <a:t>, </a:t>
            </a:r>
            <a:r>
              <a:rPr lang="nl-BE" dirty="0">
                <a:solidFill>
                  <a:srgbClr val="E00049"/>
                </a:solidFill>
              </a:rPr>
              <a:t>CPU-gebonden</a:t>
            </a:r>
            <a:r>
              <a:rPr lang="nl-BE" dirty="0"/>
              <a:t> processen</a:t>
            </a:r>
          </a:p>
        </p:txBody>
      </p:sp>
    </p:spTree>
    <p:extLst>
      <p:ext uri="{BB962C8B-B14F-4D97-AF65-F5344CB8AC3E}">
        <p14:creationId xmlns:p14="http://schemas.microsoft.com/office/powerpoint/2010/main" val="113770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Shortest</a:t>
            </a:r>
            <a:r>
              <a:rPr lang="nl-BE" dirty="0"/>
              <a:t> Job First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Nadeel voor korte CPU </a:t>
            </a:r>
            <a:r>
              <a:rPr lang="nl-BE" dirty="0" err="1"/>
              <a:t>bursts</a:t>
            </a:r>
            <a:r>
              <a:rPr lang="nl-BE" dirty="0"/>
              <a:t> bij FCFS verbeteren</a:t>
            </a:r>
          </a:p>
          <a:p>
            <a:pPr lvl="1"/>
            <a:r>
              <a:rPr lang="nl-BE" dirty="0"/>
              <a:t>Kies het proces dat het minst lang actief zal zijn</a:t>
            </a:r>
          </a:p>
          <a:p>
            <a:pPr lvl="1"/>
            <a:r>
              <a:rPr lang="nl-BE" dirty="0"/>
              <a:t>Gemiddelde omlooptijd zeer laag! </a:t>
            </a:r>
            <a:r>
              <a:rPr lang="nl-BE" dirty="0">
                <a:solidFill>
                  <a:schemeClr val="accent6">
                    <a:lumMod val="50000"/>
                  </a:schemeClr>
                </a:solidFill>
                <a:sym typeface="Wingdings" panose="05000000000000000000" pitchFamily="2" charset="2"/>
              </a:rPr>
              <a:t></a:t>
            </a:r>
            <a:endParaRPr lang="nl-BE" dirty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endParaRPr lang="nl-BE" dirty="0"/>
          </a:p>
          <a:p>
            <a:pPr lvl="1"/>
            <a:r>
              <a:rPr lang="nl-BE" dirty="0"/>
              <a:t>Nadelen? </a:t>
            </a:r>
            <a:r>
              <a:rPr lang="nl-BE" dirty="0" err="1">
                <a:solidFill>
                  <a:srgbClr val="E00049"/>
                </a:solidFill>
              </a:rPr>
              <a:t>Starvation</a:t>
            </a:r>
            <a:r>
              <a:rPr lang="nl-BE" dirty="0">
                <a:solidFill>
                  <a:srgbClr val="E00049"/>
                </a:solidFill>
              </a:rPr>
              <a:t>!</a:t>
            </a:r>
            <a:br>
              <a:rPr lang="nl-BE" dirty="0"/>
            </a:br>
            <a:r>
              <a:rPr lang="nl-BE" dirty="0"/>
              <a:t>=&gt; het kan dat lange processen “verhongeren” als er steeds processen met korte CPU </a:t>
            </a:r>
            <a:r>
              <a:rPr lang="nl-BE" dirty="0" err="1"/>
              <a:t>bursts</a:t>
            </a:r>
            <a:r>
              <a:rPr lang="nl-BE" dirty="0"/>
              <a:t> bijkomen</a:t>
            </a:r>
          </a:p>
          <a:p>
            <a:endParaRPr lang="nl-B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0AEA26-2C5D-48D3-9B59-B1D327277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0756" y="4784412"/>
            <a:ext cx="1722213" cy="18647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1ABAA7-0470-4ED7-81D4-DBB43E05F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72" y="4777505"/>
            <a:ext cx="1765552" cy="186474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9C7F8D98-4F0D-46E6-AA2F-57A58EF19321}"/>
              </a:ext>
            </a:extLst>
          </p:cNvPr>
          <p:cNvSpPr/>
          <p:nvPr/>
        </p:nvSpPr>
        <p:spPr>
          <a:xfrm>
            <a:off x="9288379" y="5594684"/>
            <a:ext cx="613610" cy="288758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17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Rechte verbindingslijn 14"/>
          <p:cNvCxnSpPr/>
          <p:nvPr/>
        </p:nvCxnSpPr>
        <p:spPr>
          <a:xfrm>
            <a:off x="1876778" y="1978898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085161" y="1960237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/>
          <p:nvPr/>
        </p:nvCxnSpPr>
        <p:spPr>
          <a:xfrm>
            <a:off x="2283464" y="1960237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Shortest</a:t>
            </a:r>
            <a:r>
              <a:rPr lang="nl-BE" dirty="0"/>
              <a:t> Job First</a:t>
            </a:r>
          </a:p>
        </p:txBody>
      </p:sp>
      <p:graphicFrame>
        <p:nvGraphicFramePr>
          <p:cNvPr id="4" name="Tabel 3"/>
          <p:cNvGraphicFramePr>
            <a:graphicFrameLocks noGrp="1"/>
          </p:cNvGraphicFramePr>
          <p:nvPr>
            <p:extLst/>
          </p:nvPr>
        </p:nvGraphicFramePr>
        <p:xfrm>
          <a:off x="1222310" y="3055276"/>
          <a:ext cx="9351348" cy="222754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58558">
                  <a:extLst>
                    <a:ext uri="{9D8B030D-6E8A-4147-A177-3AD203B41FA5}">
                      <a16:colId xmlns:a16="http://schemas.microsoft.com/office/drawing/2014/main" val="381179550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89625742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70528653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1784554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012963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380251380"/>
                    </a:ext>
                  </a:extLst>
                </a:gridCol>
              </a:tblGrid>
              <a:tr h="542444">
                <a:tc>
                  <a:txBody>
                    <a:bodyPr/>
                    <a:lstStyle/>
                    <a:p>
                      <a:r>
                        <a:rPr lang="nl-BE" dirty="0"/>
                        <a:t>Proces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Aankomst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Uitvoertijd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Omlooptijd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Relatieve</a:t>
                      </a:r>
                      <a:r>
                        <a:rPr lang="nl-BE" baseline="0" dirty="0"/>
                        <a:t> omlooptijd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104260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236473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1,02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946808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64110"/>
                  </a:ext>
                </a:extLst>
              </a:tr>
              <a:tr h="490189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168089"/>
                  </a:ext>
                </a:extLst>
              </a:tr>
            </a:tbl>
          </a:graphicData>
        </a:graphic>
      </p:graphicFrame>
      <p:cxnSp>
        <p:nvCxnSpPr>
          <p:cNvPr id="6" name="Rechte verbindingslijn met pijl 5"/>
          <p:cNvCxnSpPr/>
          <p:nvPr/>
        </p:nvCxnSpPr>
        <p:spPr>
          <a:xfrm>
            <a:off x="1672254" y="2103307"/>
            <a:ext cx="896671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1674614" y="1960237"/>
            <a:ext cx="202164" cy="286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>
            <a:off x="2070779" y="1964254"/>
            <a:ext cx="3194930" cy="2861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hthoek 10"/>
          <p:cNvSpPr/>
          <p:nvPr/>
        </p:nvSpPr>
        <p:spPr>
          <a:xfrm>
            <a:off x="1868615" y="1960237"/>
            <a:ext cx="202164" cy="2861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 11"/>
          <p:cNvSpPr/>
          <p:nvPr/>
        </p:nvSpPr>
        <p:spPr>
          <a:xfrm>
            <a:off x="5273872" y="1960237"/>
            <a:ext cx="3194930" cy="2861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" name="Rechte verbindingslijn 17"/>
          <p:cNvCxnSpPr/>
          <p:nvPr/>
        </p:nvCxnSpPr>
        <p:spPr>
          <a:xfrm>
            <a:off x="1672254" y="1978898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531312" y="2588498"/>
            <a:ext cx="150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0  1  2  3</a:t>
            </a:r>
          </a:p>
        </p:txBody>
      </p:sp>
      <p:sp>
        <p:nvSpPr>
          <p:cNvPr id="20" name="Tekstvak 19"/>
          <p:cNvSpPr txBox="1"/>
          <p:nvPr/>
        </p:nvSpPr>
        <p:spPr>
          <a:xfrm>
            <a:off x="5034864" y="2526439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102</a:t>
            </a:r>
          </a:p>
        </p:txBody>
      </p:sp>
      <p:cxnSp>
        <p:nvCxnSpPr>
          <p:cNvPr id="22" name="Rechte verbindingslijn 21"/>
          <p:cNvCxnSpPr>
            <a:stCxn id="12" idx="1"/>
            <a:endCxn id="20" idx="0"/>
          </p:cNvCxnSpPr>
          <p:nvPr/>
        </p:nvCxnSpPr>
        <p:spPr>
          <a:xfrm>
            <a:off x="5273872" y="2103307"/>
            <a:ext cx="0" cy="4231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222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Rechte verbindingslijn 14"/>
          <p:cNvCxnSpPr/>
          <p:nvPr/>
        </p:nvCxnSpPr>
        <p:spPr>
          <a:xfrm>
            <a:off x="1876778" y="1978898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085161" y="1960237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/>
          <p:nvPr/>
        </p:nvCxnSpPr>
        <p:spPr>
          <a:xfrm>
            <a:off x="2283464" y="1960237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Shortest</a:t>
            </a:r>
            <a:r>
              <a:rPr lang="nl-BE" dirty="0"/>
              <a:t> Job First</a:t>
            </a:r>
          </a:p>
        </p:txBody>
      </p:sp>
      <p:graphicFrame>
        <p:nvGraphicFramePr>
          <p:cNvPr id="4" name="Tabel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322389"/>
              </p:ext>
            </p:extLst>
          </p:nvPr>
        </p:nvGraphicFramePr>
        <p:xfrm>
          <a:off x="1222310" y="3055276"/>
          <a:ext cx="9351348" cy="222754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58558">
                  <a:extLst>
                    <a:ext uri="{9D8B030D-6E8A-4147-A177-3AD203B41FA5}">
                      <a16:colId xmlns:a16="http://schemas.microsoft.com/office/drawing/2014/main" val="381179550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89625742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70528653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1784554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012963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380251380"/>
                    </a:ext>
                  </a:extLst>
                </a:gridCol>
              </a:tblGrid>
              <a:tr h="542444">
                <a:tc>
                  <a:txBody>
                    <a:bodyPr/>
                    <a:lstStyle/>
                    <a:p>
                      <a:r>
                        <a:rPr lang="nl-BE" dirty="0"/>
                        <a:t>Proces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Aankomst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Uitvoertijd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Omlooptijd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Relatieve</a:t>
                      </a:r>
                      <a:r>
                        <a:rPr lang="nl-BE" baseline="0" dirty="0"/>
                        <a:t> omlooptijd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104260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236473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1,02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946808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64110"/>
                  </a:ext>
                </a:extLst>
              </a:tr>
              <a:tr h="490189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2,01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168089"/>
                  </a:ext>
                </a:extLst>
              </a:tr>
            </a:tbl>
          </a:graphicData>
        </a:graphic>
      </p:graphicFrame>
      <p:cxnSp>
        <p:nvCxnSpPr>
          <p:cNvPr id="6" name="Rechte verbindingslijn met pijl 5"/>
          <p:cNvCxnSpPr/>
          <p:nvPr/>
        </p:nvCxnSpPr>
        <p:spPr>
          <a:xfrm>
            <a:off x="1672254" y="2103307"/>
            <a:ext cx="896671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1674614" y="1960237"/>
            <a:ext cx="202164" cy="286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>
            <a:off x="2070779" y="1964254"/>
            <a:ext cx="3194930" cy="2861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hthoek 10"/>
          <p:cNvSpPr/>
          <p:nvPr/>
        </p:nvSpPr>
        <p:spPr>
          <a:xfrm>
            <a:off x="1868615" y="1960237"/>
            <a:ext cx="202164" cy="2861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 11"/>
          <p:cNvSpPr/>
          <p:nvPr/>
        </p:nvSpPr>
        <p:spPr>
          <a:xfrm>
            <a:off x="5273872" y="1960237"/>
            <a:ext cx="3194930" cy="2861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cxnSp>
        <p:nvCxnSpPr>
          <p:cNvPr id="18" name="Rechte verbindingslijn 17"/>
          <p:cNvCxnSpPr/>
          <p:nvPr/>
        </p:nvCxnSpPr>
        <p:spPr>
          <a:xfrm>
            <a:off x="1672254" y="1978898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kstvak 18"/>
          <p:cNvSpPr txBox="1"/>
          <p:nvPr/>
        </p:nvSpPr>
        <p:spPr>
          <a:xfrm>
            <a:off x="1531312" y="2588498"/>
            <a:ext cx="150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0  1  2  3</a:t>
            </a:r>
          </a:p>
        </p:txBody>
      </p:sp>
      <p:sp>
        <p:nvSpPr>
          <p:cNvPr id="20" name="Tekstvak 19"/>
          <p:cNvSpPr txBox="1"/>
          <p:nvPr/>
        </p:nvSpPr>
        <p:spPr>
          <a:xfrm>
            <a:off x="5034864" y="2526439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102</a:t>
            </a:r>
          </a:p>
        </p:txBody>
      </p:sp>
      <p:cxnSp>
        <p:nvCxnSpPr>
          <p:cNvPr id="22" name="Rechte verbindingslijn 21"/>
          <p:cNvCxnSpPr>
            <a:stCxn id="12" idx="1"/>
            <a:endCxn id="20" idx="0"/>
          </p:cNvCxnSpPr>
          <p:nvPr/>
        </p:nvCxnSpPr>
        <p:spPr>
          <a:xfrm>
            <a:off x="5273872" y="2103307"/>
            <a:ext cx="0" cy="42313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3BCE3D0D-6B17-45BB-B62F-1E9B6EC73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91" y="4309782"/>
            <a:ext cx="2986302" cy="2580498"/>
          </a:xfrm>
          <a:prstGeom prst="rect">
            <a:avLst/>
          </a:prstGeom>
        </p:spPr>
      </p:pic>
      <p:sp>
        <p:nvSpPr>
          <p:cNvPr id="23" name="Speech Bubble: Oval 22">
            <a:extLst>
              <a:ext uri="{FF2B5EF4-FFF2-40B4-BE49-F238E27FC236}">
                <a16:creationId xmlns:a16="http://schemas.microsoft.com/office/drawing/2014/main" id="{391E8006-915C-4FFF-9BBF-A21970871319}"/>
              </a:ext>
            </a:extLst>
          </p:cNvPr>
          <p:cNvSpPr/>
          <p:nvPr/>
        </p:nvSpPr>
        <p:spPr>
          <a:xfrm>
            <a:off x="6918129" y="2526439"/>
            <a:ext cx="4906982" cy="1576139"/>
          </a:xfrm>
          <a:prstGeom prst="wedgeEllipseCallout">
            <a:avLst>
              <a:gd name="adj1" fmla="val 31150"/>
              <a:gd name="adj2" fmla="val 5790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kom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die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uitvoertijd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weten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19675F5-D953-4CB0-808E-22C9CA006A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3" y="3461314"/>
            <a:ext cx="3604761" cy="343541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25" name="Speech Bubble: Oval 24">
            <a:extLst>
              <a:ext uri="{FF2B5EF4-FFF2-40B4-BE49-F238E27FC236}">
                <a16:creationId xmlns:a16="http://schemas.microsoft.com/office/drawing/2014/main" id="{DAF259D6-9BD4-4C48-A155-FF32F6DA77EB}"/>
              </a:ext>
            </a:extLst>
          </p:cNvPr>
          <p:cNvSpPr/>
          <p:nvPr/>
        </p:nvSpPr>
        <p:spPr>
          <a:xfrm>
            <a:off x="2212145" y="2675724"/>
            <a:ext cx="3695354" cy="1286002"/>
          </a:xfrm>
          <a:prstGeom prst="wedgeEllipseCallout">
            <a:avLst>
              <a:gd name="adj1" fmla="val -47299"/>
              <a:gd name="adj2" fmla="val 64165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kijken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naar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het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verleden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449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Voorspelling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97805" y="2141621"/>
            <a:ext cx="9948333" cy="2370222"/>
          </a:xfrm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nl-BE" dirty="0">
                <a:latin typeface="+mj-lt"/>
              </a:rPr>
              <a:t>t</a:t>
            </a:r>
            <a:r>
              <a:rPr lang="nl-BE" baseline="-25000" dirty="0">
                <a:latin typeface="+mj-lt"/>
              </a:rPr>
              <a:t>i</a:t>
            </a:r>
            <a:r>
              <a:rPr lang="nl-BE" dirty="0">
                <a:latin typeface="+mj-lt"/>
              </a:rPr>
              <a:t> = uitvoeringstijd van een vorige CPU </a:t>
            </a:r>
            <a:r>
              <a:rPr lang="nl-BE" dirty="0" err="1">
                <a:latin typeface="+mj-lt"/>
              </a:rPr>
              <a:t>burst</a:t>
            </a:r>
            <a:endParaRPr lang="nl-BE" dirty="0">
              <a:latin typeface="+mj-lt"/>
            </a:endParaRPr>
          </a:p>
          <a:p>
            <a:pPr marL="0" indent="0">
              <a:buNone/>
            </a:pPr>
            <a:r>
              <a:rPr lang="nl-BE" dirty="0">
                <a:latin typeface="+mj-lt"/>
              </a:rPr>
              <a:t>T</a:t>
            </a:r>
            <a:r>
              <a:rPr lang="nl-BE" baseline="-25000" dirty="0">
                <a:latin typeface="+mj-lt"/>
              </a:rPr>
              <a:t>i</a:t>
            </a:r>
            <a:r>
              <a:rPr lang="nl-BE" dirty="0">
                <a:latin typeface="+mj-lt"/>
              </a:rPr>
              <a:t> = geschatte tijd voor volgende CPU </a:t>
            </a:r>
            <a:r>
              <a:rPr lang="nl-BE" dirty="0" err="1">
                <a:latin typeface="+mj-lt"/>
              </a:rPr>
              <a:t>burst</a:t>
            </a:r>
            <a:endParaRPr lang="nl-BE" baseline="-25000" dirty="0">
              <a:latin typeface="+mj-lt"/>
            </a:endParaRPr>
          </a:p>
          <a:p>
            <a:pPr marL="0" indent="0">
              <a:buNone/>
            </a:pPr>
            <a:endParaRPr lang="nl-BE" baseline="-25000" dirty="0">
              <a:latin typeface="+mj-lt"/>
            </a:endParaRPr>
          </a:p>
          <a:p>
            <a:pPr marL="0" indent="0">
              <a:buNone/>
            </a:pPr>
            <a:r>
              <a:rPr lang="nl-NL" dirty="0">
                <a:latin typeface="+mj-lt"/>
              </a:rPr>
              <a:t>Eenvoudige schatting? </a:t>
            </a:r>
            <a:r>
              <a:rPr lang="nl-NL" dirty="0">
                <a:solidFill>
                  <a:srgbClr val="E00049"/>
                </a:solidFill>
                <a:latin typeface="+mj-lt"/>
              </a:rPr>
              <a:t>Gemiddelde van vorige uitvoertijden!</a:t>
            </a:r>
            <a:endParaRPr lang="nl-BE" b="0" dirty="0">
              <a:solidFill>
                <a:srgbClr val="E00049"/>
              </a:solidFill>
              <a:effectLst/>
              <a:latin typeface="+mj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72F6E8A-AE3B-48C7-B745-7648CC6A5204}"/>
                  </a:ext>
                </a:extLst>
              </p:cNvPr>
              <p:cNvSpPr txBox="1"/>
              <p:nvPr/>
            </p:nvSpPr>
            <p:spPr>
              <a:xfrm>
                <a:off x="2670862" y="4680285"/>
                <a:ext cx="6557359" cy="1058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3200" i="1" smtClean="0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nl-BE" sz="3200" i="1">
                          <a:solidFill>
                            <a:srgbClr val="00275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nl-BE" sz="3200" i="1">
                          <a:solidFill>
                            <a:srgbClr val="00275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200" dirty="0">
                  <a:solidFill>
                    <a:srgbClr val="00275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72F6E8A-AE3B-48C7-B745-7648CC6A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62" y="4680285"/>
                <a:ext cx="6557359" cy="1058175"/>
              </a:xfrm>
              <a:prstGeom prst="rect">
                <a:avLst/>
              </a:prstGeom>
              <a:blipFill>
                <a:blip r:embed="rId2"/>
                <a:stretch>
                  <a:fillRect b="-17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4019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H5: </a:t>
            </a:r>
            <a:r>
              <a:rPr lang="en-US" altLang="en-US" sz="4800" u="sng" dirty="0" err="1"/>
              <a:t>Procesbeheer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>
                <a:solidFill>
                  <a:srgbClr val="E00049"/>
                </a:solidFill>
              </a:rPr>
              <a:t>Inleiding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Toestanden van een proces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r>
              <a:rPr lang="nl-NL" altLang="en-US" sz="3400" dirty="0"/>
              <a:t>-strategieën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1919991180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Voorspelling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97805" y="3874168"/>
            <a:ext cx="9948333" cy="2370222"/>
          </a:xfrm>
          <a:effectLst>
            <a:outerShdw blurRad="50800" dist="254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nl-BE" dirty="0"/>
              <a:t>Om niet telkens dit gemiddelde te moeten berekenen, gebruiken we gewoon de vorige schatting</a:t>
            </a:r>
            <a:r>
              <a:rPr lang="nl-BE" dirty="0">
                <a:effectLst/>
                <a:latin typeface="+mj-lt"/>
              </a:rPr>
              <a:t>:</a:t>
            </a:r>
            <a:endParaRPr lang="nl-B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72F6E8A-AE3B-48C7-B745-7648CC6A5204}"/>
                  </a:ext>
                </a:extLst>
              </p:cNvPr>
              <p:cNvSpPr txBox="1"/>
              <p:nvPr/>
            </p:nvSpPr>
            <p:spPr>
              <a:xfrm>
                <a:off x="2670862" y="2069430"/>
                <a:ext cx="6557359" cy="10581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3200" i="1" smtClean="0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nl-BE" sz="3200" i="1">
                          <a:solidFill>
                            <a:srgbClr val="00275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nl-BE" sz="3200" i="1">
                                      <a:solidFill>
                                        <a:srgbClr val="002757"/>
                                      </a:solidFill>
                                      <a:effectLst>
                                        <a:outerShdw blurRad="38100" dist="38100" dir="2700000" algn="tl">
                                          <a:srgbClr val="000000">
                                            <a:alpha val="43137"/>
                                          </a:srgbClr>
                                        </a:outerShdw>
                                      </a:effectLst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nl-BE" sz="3200" i="1">
                          <a:solidFill>
                            <a:srgbClr val="002757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+…+</m:t>
                          </m:r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effectLst>
                                    <a:outerShdw blurRad="38100" dist="38100" dir="2700000" algn="tl">
                                      <a:srgbClr val="000000">
                                        <a:alpha val="43137"/>
                                      </a:srgbClr>
                                    </a:outerShdw>
                                  </a:effectLst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effectLst>
                                <a:outerShdw blurRad="38100" dist="38100" dir="2700000" algn="tl">
                                  <a:srgbClr val="000000">
                                    <a:alpha val="43137"/>
                                  </a:srgbClr>
                                </a:outerShdw>
                              </a:effectLst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</m:oMath>
                  </m:oMathPara>
                </a14:m>
                <a:endParaRPr lang="en-US" sz="3200" dirty="0">
                  <a:solidFill>
                    <a:srgbClr val="002757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72F6E8A-AE3B-48C7-B745-7648CC6A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862" y="2069430"/>
                <a:ext cx="6557359" cy="1058175"/>
              </a:xfrm>
              <a:prstGeom prst="rect">
                <a:avLst/>
              </a:prstGeom>
              <a:blipFill>
                <a:blip r:embed="rId2"/>
                <a:stretch>
                  <a:fillRect b="-17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hthoek 5">
                <a:extLst>
                  <a:ext uri="{FF2B5EF4-FFF2-40B4-BE49-F238E27FC236}">
                    <a16:creationId xmlns:a16="http://schemas.microsoft.com/office/drawing/2014/main" id="{068FE3D2-8425-41F3-9767-EF9F3980934A}"/>
                  </a:ext>
                </a:extLst>
              </p:cNvPr>
              <p:cNvSpPr/>
              <p:nvPr/>
            </p:nvSpPr>
            <p:spPr>
              <a:xfrm>
                <a:off x="4283978" y="5059279"/>
                <a:ext cx="3945439" cy="1017523"/>
              </a:xfrm>
              <a:prstGeom prst="rect">
                <a:avLst/>
              </a:prstGeom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320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nl-BE" sz="3200" i="1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nl-BE" sz="3200" i="1">
                                  <a:solidFill>
                                    <a:srgbClr val="00275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nl-BE" sz="3200" i="1">
                                  <a:solidFill>
                                    <a:srgbClr val="002757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nl-BE" sz="3200" i="1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num>
                        <m:den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sSub>
                        <m:sSubPr>
                          <m:ctrlP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3200" i="1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nl-BE" sz="3200" dirty="0">
                  <a:solidFill>
                    <a:srgbClr val="002757"/>
                  </a:solidFill>
                </a:endParaRPr>
              </a:p>
            </p:txBody>
          </p:sp>
        </mc:Choice>
        <mc:Fallback xmlns="">
          <p:sp>
            <p:nvSpPr>
              <p:cNvPr id="5" name="Rechthoek 5">
                <a:extLst>
                  <a:ext uri="{FF2B5EF4-FFF2-40B4-BE49-F238E27FC236}">
                    <a16:creationId xmlns:a16="http://schemas.microsoft.com/office/drawing/2014/main" id="{068FE3D2-8425-41F3-9767-EF9F3980934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83978" y="5059279"/>
                <a:ext cx="3945439" cy="101752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effectLst>
                <a:outerShdw blurRad="50800" dist="254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94301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Voorspelling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28137" y="1895293"/>
            <a:ext cx="9948333" cy="4242154"/>
          </a:xfrm>
        </p:spPr>
        <p:txBody>
          <a:bodyPr/>
          <a:lstStyle/>
          <a:p>
            <a:r>
              <a:rPr lang="nl-BE" sz="2400" dirty="0"/>
              <a:t>De tijd van meer recente uitvoeringsperioden moet een hogere invloed hebben op de schatting! </a:t>
            </a:r>
          </a:p>
          <a:p>
            <a:endParaRPr lang="nl-BE" sz="2400" dirty="0"/>
          </a:p>
          <a:p>
            <a:endParaRPr lang="nl-BE" sz="2400" dirty="0"/>
          </a:p>
          <a:p>
            <a:endParaRPr lang="nl-BE" sz="2400" dirty="0"/>
          </a:p>
          <a:p>
            <a:r>
              <a:rPr lang="nl-BE" sz="2400" dirty="0"/>
              <a:t>0 ≤ 𝑎 ≤ 1</a:t>
            </a:r>
          </a:p>
          <a:p>
            <a:r>
              <a:rPr lang="nl-BE" sz="2400" dirty="0"/>
              <a:t>Hoe groter 𝑎</a:t>
            </a:r>
            <a:r>
              <a:rPr lang="nl-BE" sz="2400" i="1" dirty="0"/>
              <a:t>, </a:t>
            </a:r>
            <a:r>
              <a:rPr lang="nl-BE" sz="2400" dirty="0"/>
              <a:t>hoe groter het belang van recente uitvoeringsperioden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kstvak 3"/>
              <p:cNvSpPr txBox="1"/>
              <p:nvPr/>
            </p:nvSpPr>
            <p:spPr>
              <a:xfrm>
                <a:off x="2597506" y="3078481"/>
                <a:ext cx="320138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nl-BE" sz="240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nl-BE" sz="2400" i="1" smtClean="0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nl-BE" sz="2400" b="0" i="1" smtClean="0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sSub>
                        <m:sSubPr>
                          <m:ctrlP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r>
                        <a:rPr lang="nl-BE" sz="2400" b="0" i="1" smtClean="0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+(1−</m:t>
                      </m:r>
                      <m:r>
                        <a:rPr lang="nl-BE" sz="2400" b="0" i="1" smtClean="0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𝑎</m:t>
                      </m:r>
                      <m:r>
                        <a:rPr lang="nl-BE" sz="2400" b="0" i="1" smtClean="0">
                          <a:solidFill>
                            <a:srgbClr val="002757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sSub>
                        <m:sSubPr>
                          <m:ctrlP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nl-BE" sz="2400" b="0" i="1" smtClean="0">
                              <a:solidFill>
                                <a:srgbClr val="002757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nl-BE" sz="2400" dirty="0">
                  <a:solidFill>
                    <a:srgbClr val="002757"/>
                  </a:solidFill>
                </a:endParaRPr>
              </a:p>
            </p:txBody>
          </p:sp>
        </mc:Choice>
        <mc:Fallback xmlns="">
          <p:sp>
            <p:nvSpPr>
              <p:cNvPr id="4" name="Tekstvak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97506" y="3078481"/>
                <a:ext cx="3201389" cy="369332"/>
              </a:xfrm>
              <a:prstGeom prst="rect">
                <a:avLst/>
              </a:prstGeom>
              <a:blipFill>
                <a:blip r:embed="rId2"/>
                <a:stretch>
                  <a:fillRect l="-1333" b="-36066"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1563D32-4536-46DA-B96D-F5E55888C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91" y="4309782"/>
            <a:ext cx="2986302" cy="2580498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70FF8E97-B96B-4713-A8F5-1D08B6C641DA}"/>
              </a:ext>
            </a:extLst>
          </p:cNvPr>
          <p:cNvSpPr/>
          <p:nvPr/>
        </p:nvSpPr>
        <p:spPr>
          <a:xfrm>
            <a:off x="5955633" y="2331651"/>
            <a:ext cx="5869478" cy="1770927"/>
          </a:xfrm>
          <a:prstGeom prst="wedgeEllipseCallout">
            <a:avLst>
              <a:gd name="adj1" fmla="val 28453"/>
              <a:gd name="adj2" fmla="val 60958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als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process net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gestart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is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nog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historiek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hebt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3789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Priority </a:t>
            </a:r>
            <a:r>
              <a:rPr lang="nl-BE" dirty="0" err="1"/>
              <a:t>Scheduling</a:t>
            </a:r>
            <a:endParaRPr lang="nl-B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BE" dirty="0"/>
                  <a:t>Elk proces krijgt een prioriteit P</a:t>
                </a:r>
              </a:p>
              <a:p>
                <a:r>
                  <a:rPr lang="nl-BE" dirty="0"/>
                  <a:t>Kies het proces met de hoogste prioriteit P</a:t>
                </a:r>
              </a:p>
              <a:p>
                <a:pPr lvl="1"/>
                <a:r>
                  <a:rPr lang="nl-BE" dirty="0"/>
                  <a:t>SJF is eigenlijk priority </a:t>
                </a:r>
                <a:r>
                  <a:rPr lang="nl-BE" dirty="0" err="1"/>
                  <a:t>scheduling</a:t>
                </a:r>
                <a:r>
                  <a:rPr lang="nl-BE" dirty="0"/>
                  <a:t> met </a:t>
                </a:r>
                <a14:m>
                  <m:oMath xmlns:m="http://schemas.openxmlformats.org/officeDocument/2006/math">
                    <m:r>
                      <a:rPr lang="nl-BE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nl-BE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nl-B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nl-BE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den>
                    </m:f>
                  </m:oMath>
                </a14:m>
                <a:endParaRPr lang="nl-BE" dirty="0"/>
              </a:p>
              <a:p>
                <a:endParaRPr lang="nl-BE" dirty="0"/>
              </a:p>
              <a:p>
                <a:r>
                  <a:rPr lang="nl-BE" dirty="0"/>
                  <a:t>Welke prioriteit voor welk proces?</a:t>
                </a:r>
              </a:p>
              <a:p>
                <a:pPr lvl="1"/>
                <a:r>
                  <a:rPr lang="nl-BE" dirty="0">
                    <a:solidFill>
                      <a:srgbClr val="E00049"/>
                    </a:solidFill>
                  </a:rPr>
                  <a:t>Intern</a:t>
                </a:r>
                <a:r>
                  <a:rPr lang="nl-BE" dirty="0"/>
                  <a:t>: bv. op basis van gebruik van resources</a:t>
                </a:r>
              </a:p>
              <a:p>
                <a:pPr lvl="1"/>
                <a:r>
                  <a:rPr lang="nl-BE" dirty="0">
                    <a:solidFill>
                      <a:srgbClr val="E00049"/>
                    </a:solidFill>
                  </a:rPr>
                  <a:t>Extern</a:t>
                </a:r>
                <a:r>
                  <a:rPr lang="nl-BE" dirty="0"/>
                  <a:t>: bv. processen van docenten &gt; processen van studenten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25" t="-27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95307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Starvation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Priority </a:t>
            </a:r>
            <a:r>
              <a:rPr lang="nl-BE" dirty="0" err="1"/>
              <a:t>scheduling</a:t>
            </a:r>
            <a:r>
              <a:rPr lang="nl-BE" dirty="0"/>
              <a:t> kan snel leiden tot </a:t>
            </a:r>
            <a:r>
              <a:rPr lang="nl-BE" dirty="0" err="1"/>
              <a:t>starvation</a:t>
            </a:r>
            <a:r>
              <a:rPr lang="nl-BE" dirty="0"/>
              <a:t>…</a:t>
            </a:r>
          </a:p>
          <a:p>
            <a:endParaRPr lang="nl-BE" dirty="0"/>
          </a:p>
          <a:p>
            <a:r>
              <a:rPr lang="nl-BE" dirty="0"/>
              <a:t>Oplossing? </a:t>
            </a:r>
            <a:r>
              <a:rPr lang="nl-BE" dirty="0" err="1">
                <a:solidFill>
                  <a:srgbClr val="E00049"/>
                </a:solidFill>
              </a:rPr>
              <a:t>Aging</a:t>
            </a:r>
            <a:r>
              <a:rPr lang="nl-BE" dirty="0">
                <a:solidFill>
                  <a:srgbClr val="E00049"/>
                </a:solidFill>
              </a:rPr>
              <a:t>!</a:t>
            </a:r>
          </a:p>
          <a:p>
            <a:pPr lvl="1"/>
            <a:r>
              <a:rPr lang="nl-BE" dirty="0"/>
              <a:t>Prioriteit van een proces in de wachtrij laten stijgen</a:t>
            </a:r>
          </a:p>
          <a:p>
            <a:pPr lvl="1"/>
            <a:r>
              <a:rPr lang="nl-BE" dirty="0"/>
              <a:t>Elk proces komt uiteindelijk aan bod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290" y="4417498"/>
            <a:ext cx="4333602" cy="244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8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Niet-</a:t>
            </a:r>
            <a:r>
              <a:rPr lang="nl-BE" dirty="0" err="1"/>
              <a:t>preëmptief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2343150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Gereed / </a:t>
            </a:r>
            <a:r>
              <a:rPr lang="nl-BE" i="1" dirty="0">
                <a:solidFill>
                  <a:srgbClr val="002757"/>
                </a:solidFill>
              </a:rPr>
              <a:t>Ready</a:t>
            </a:r>
          </a:p>
        </p:txBody>
      </p:sp>
      <p:sp>
        <p:nvSpPr>
          <p:cNvPr id="5" name="Ovaal 4"/>
          <p:cNvSpPr/>
          <p:nvPr/>
        </p:nvSpPr>
        <p:spPr>
          <a:xfrm>
            <a:off x="5114925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rgbClr val="002757"/>
                </a:solidFill>
              </a:rPr>
              <a:t>Actief / </a:t>
            </a:r>
            <a:r>
              <a:rPr lang="nl-BE" i="1" dirty="0">
                <a:solidFill>
                  <a:srgbClr val="002757"/>
                </a:solidFill>
              </a:rPr>
              <a:t>Running</a:t>
            </a:r>
          </a:p>
        </p:txBody>
      </p:sp>
      <p:cxnSp>
        <p:nvCxnSpPr>
          <p:cNvPr id="6" name="Gekromde verbindingslijn 5"/>
          <p:cNvCxnSpPr>
            <a:stCxn id="4" idx="7"/>
            <a:endCxn id="5" idx="1"/>
          </p:cNvCxnSpPr>
          <p:nvPr/>
        </p:nvCxnSpPr>
        <p:spPr>
          <a:xfrm rot="5400000" flipH="1" flipV="1">
            <a:off x="4538662" y="1882085"/>
            <a:ext cx="12700" cy="1626793"/>
          </a:xfrm>
          <a:prstGeom prst="curvedConnector3">
            <a:avLst>
              <a:gd name="adj1" fmla="val 3041134"/>
            </a:avLst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Gekromde verbindingslijn 6"/>
          <p:cNvCxnSpPr>
            <a:stCxn id="5" idx="3"/>
            <a:endCxn id="4" idx="5"/>
          </p:cNvCxnSpPr>
          <p:nvPr/>
        </p:nvCxnSpPr>
        <p:spPr>
          <a:xfrm rot="5400000">
            <a:off x="4538663" y="2643162"/>
            <a:ext cx="12700" cy="1626793"/>
          </a:xfrm>
          <a:prstGeom prst="curvedConnector3">
            <a:avLst>
              <a:gd name="adj1" fmla="val 3041134"/>
            </a:avLst>
          </a:prstGeom>
          <a:ln w="28575" cap="flat" cmpd="sng" algn="ctr">
            <a:solidFill>
              <a:schemeClr val="accent2"/>
            </a:solidFill>
            <a:prstDash val="dash"/>
            <a:round/>
            <a:headEnd type="none" w="med" len="med"/>
            <a:tailEnd type="triangle" w="lg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Rechte verbindingslijn met pijl 7"/>
          <p:cNvCxnSpPr>
            <a:endCxn id="4" idx="2"/>
          </p:cNvCxnSpPr>
          <p:nvPr/>
        </p:nvCxnSpPr>
        <p:spPr>
          <a:xfrm flipV="1">
            <a:off x="1105253" y="3076020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/>
          <p:nvPr/>
        </p:nvCxnSpPr>
        <p:spPr>
          <a:xfrm flipV="1">
            <a:off x="6734175" y="3076019"/>
            <a:ext cx="1237897" cy="4762"/>
          </a:xfrm>
          <a:prstGeom prst="straightConnector1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4067175" y="1976389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Activeren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76960" y="2689131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/>
              <a:t>Starten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248772" y="2523619"/>
            <a:ext cx="22093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Beëindigen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(proces afgelopen)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3936009" y="3845142"/>
            <a:ext cx="1537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Onderbreken / </a:t>
            </a:r>
            <a:r>
              <a:rPr lang="nl-BE" sz="1600" i="1" dirty="0" err="1">
                <a:solidFill>
                  <a:schemeClr val="accent2"/>
                </a:solidFill>
              </a:rPr>
              <a:t>Preempt</a:t>
            </a:r>
            <a:endParaRPr lang="nl-BE" sz="1600" dirty="0">
              <a:solidFill>
                <a:schemeClr val="accent2"/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3648670" y="4966732"/>
            <a:ext cx="1903414" cy="1319768"/>
          </a:xfrm>
          <a:prstGeom prst="ellipse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>
                <a:solidFill>
                  <a:srgbClr val="002757"/>
                </a:solidFill>
              </a:rPr>
              <a:t>Geblokkeerd / </a:t>
            </a:r>
            <a:r>
              <a:rPr lang="nl-BE" sz="1600" i="1" dirty="0" err="1">
                <a:solidFill>
                  <a:srgbClr val="002757"/>
                </a:solidFill>
              </a:rPr>
              <a:t>Waiting</a:t>
            </a:r>
            <a:endParaRPr lang="nl-BE" sz="1600" i="1" dirty="0">
              <a:solidFill>
                <a:srgbClr val="002757"/>
              </a:solidFill>
            </a:endParaRPr>
          </a:p>
        </p:txBody>
      </p:sp>
      <p:cxnSp>
        <p:nvCxnSpPr>
          <p:cNvPr id="15" name="Gekromde verbindingslijn 14"/>
          <p:cNvCxnSpPr>
            <a:stCxn id="14" idx="2"/>
            <a:endCxn id="4" idx="3"/>
          </p:cNvCxnSpPr>
          <p:nvPr/>
        </p:nvCxnSpPr>
        <p:spPr>
          <a:xfrm rot="10800000">
            <a:off x="2580284" y="3456558"/>
            <a:ext cx="1068386" cy="2170058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Gekromde verbindingslijn 15"/>
          <p:cNvCxnSpPr>
            <a:stCxn id="5" idx="5"/>
            <a:endCxn id="14" idx="6"/>
          </p:cNvCxnSpPr>
          <p:nvPr/>
        </p:nvCxnSpPr>
        <p:spPr>
          <a:xfrm rot="5400000">
            <a:off x="4939534" y="4069109"/>
            <a:ext cx="2170058" cy="944957"/>
          </a:xfrm>
          <a:prstGeom prst="curvedConnector2">
            <a:avLst/>
          </a:prstGeom>
          <a:ln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kstvak 16"/>
          <p:cNvSpPr txBox="1"/>
          <p:nvPr/>
        </p:nvSpPr>
        <p:spPr>
          <a:xfrm>
            <a:off x="1480142" y="4554031"/>
            <a:ext cx="1265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2"/>
                </a:solidFill>
              </a:rPr>
              <a:t>Gebeurtenis</a:t>
            </a:r>
            <a:br>
              <a:rPr lang="nl-BE" sz="1600" dirty="0">
                <a:solidFill>
                  <a:schemeClr val="accent2"/>
                </a:solidFill>
              </a:rPr>
            </a:br>
            <a:r>
              <a:rPr lang="nl-BE" sz="1600" dirty="0">
                <a:solidFill>
                  <a:schemeClr val="accent2"/>
                </a:solidFill>
              </a:rPr>
              <a:t>treedt op</a:t>
            </a:r>
          </a:p>
        </p:txBody>
      </p:sp>
      <p:sp>
        <p:nvSpPr>
          <p:cNvPr id="18" name="Tekstvak 17"/>
          <p:cNvSpPr txBox="1"/>
          <p:nvPr/>
        </p:nvSpPr>
        <p:spPr>
          <a:xfrm>
            <a:off x="6304479" y="4491563"/>
            <a:ext cx="18469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accent1"/>
                </a:solidFill>
              </a:rPr>
              <a:t>Wachten</a:t>
            </a:r>
            <a:br>
              <a:rPr lang="nl-BE" sz="1600" dirty="0">
                <a:solidFill>
                  <a:schemeClr val="accent1"/>
                </a:solidFill>
              </a:rPr>
            </a:br>
            <a:r>
              <a:rPr lang="nl-BE" sz="1400" dirty="0">
                <a:solidFill>
                  <a:schemeClr val="accent1"/>
                </a:solidFill>
              </a:rPr>
              <a:t>(op een gebeurtenis)</a:t>
            </a:r>
          </a:p>
        </p:txBody>
      </p:sp>
      <p:cxnSp>
        <p:nvCxnSpPr>
          <p:cNvPr id="19" name="Rechte verbindingslijn 18"/>
          <p:cNvCxnSpPr/>
          <p:nvPr/>
        </p:nvCxnSpPr>
        <p:spPr>
          <a:xfrm>
            <a:off x="7613255" y="6286500"/>
            <a:ext cx="923925" cy="9525"/>
          </a:xfrm>
          <a:prstGeom prst="line">
            <a:avLst/>
          </a:prstGeom>
          <a:ln w="381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>
            <a:off x="7613255" y="5988566"/>
            <a:ext cx="923925" cy="9525"/>
          </a:xfrm>
          <a:prstGeom prst="line">
            <a:avLst/>
          </a:prstGeom>
          <a:ln w="38100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Tekstvak 20"/>
          <p:cNvSpPr txBox="1"/>
          <p:nvPr/>
        </p:nvSpPr>
        <p:spPr>
          <a:xfrm>
            <a:off x="8537180" y="5800725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2"/>
                </a:solidFill>
              </a:rPr>
              <a:t>door besturingssysteem</a:t>
            </a:r>
          </a:p>
          <a:p>
            <a:r>
              <a:rPr lang="nl-BE" dirty="0">
                <a:solidFill>
                  <a:schemeClr val="accent1"/>
                </a:solidFill>
              </a:rPr>
              <a:t>door proces zelf</a:t>
            </a:r>
          </a:p>
        </p:txBody>
      </p:sp>
      <p:sp>
        <p:nvSpPr>
          <p:cNvPr id="22" name="Tekstvak 21"/>
          <p:cNvSpPr txBox="1"/>
          <p:nvPr/>
        </p:nvSpPr>
        <p:spPr>
          <a:xfrm>
            <a:off x="9339288" y="3000193"/>
            <a:ext cx="24858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Eens een proces “Actief” is, kan enkel het proces zelf de processor terug vrijgeven</a:t>
            </a:r>
          </a:p>
        </p:txBody>
      </p:sp>
      <p:sp>
        <p:nvSpPr>
          <p:cNvPr id="23" name="Vermenigvuldigen 22"/>
          <p:cNvSpPr/>
          <p:nvPr/>
        </p:nvSpPr>
        <p:spPr>
          <a:xfrm>
            <a:off x="3670055" y="3093301"/>
            <a:ext cx="1829397" cy="1790138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CAACD355-7D03-4CD8-80D3-6DA4A6769089}"/>
              </a:ext>
            </a:extLst>
          </p:cNvPr>
          <p:cNvSpPr/>
          <p:nvPr/>
        </p:nvSpPr>
        <p:spPr>
          <a:xfrm rot="8737920">
            <a:off x="5023658" y="852893"/>
            <a:ext cx="2881009" cy="1175895"/>
          </a:xfrm>
          <a:prstGeom prst="striped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en-US" sz="2800" dirty="0">
                <a:solidFill>
                  <a:srgbClr val="FF3333"/>
                </a:solidFill>
              </a:rPr>
              <a:t>SCHEDULER</a:t>
            </a:r>
          </a:p>
        </p:txBody>
      </p:sp>
    </p:spTree>
    <p:extLst>
      <p:ext uri="{BB962C8B-B14F-4D97-AF65-F5344CB8AC3E}">
        <p14:creationId xmlns:p14="http://schemas.microsoft.com/office/powerpoint/2010/main" val="19602820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Preëmptief</a:t>
            </a:r>
            <a:endParaRPr lang="nl-BE" dirty="0"/>
          </a:p>
        </p:txBody>
      </p:sp>
      <p:sp>
        <p:nvSpPr>
          <p:cNvPr id="4" name="Ovaal 3"/>
          <p:cNvSpPr/>
          <p:nvPr/>
        </p:nvSpPr>
        <p:spPr>
          <a:xfrm>
            <a:off x="2343150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>
                    <a:lumMod val="75000"/>
                  </a:schemeClr>
                </a:solidFill>
              </a:rPr>
              <a:t>Gereed / </a:t>
            </a:r>
            <a:r>
              <a:rPr lang="nl-BE" i="1" dirty="0">
                <a:solidFill>
                  <a:schemeClr val="bg1">
                    <a:lumMod val="75000"/>
                  </a:schemeClr>
                </a:solidFill>
              </a:rPr>
              <a:t>Ready</a:t>
            </a:r>
          </a:p>
        </p:txBody>
      </p:sp>
      <p:sp>
        <p:nvSpPr>
          <p:cNvPr id="5" name="Ovaal 4"/>
          <p:cNvSpPr/>
          <p:nvPr/>
        </p:nvSpPr>
        <p:spPr>
          <a:xfrm>
            <a:off x="5114925" y="2537857"/>
            <a:ext cx="1619250" cy="1076325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dirty="0">
                <a:solidFill>
                  <a:schemeClr val="bg1">
                    <a:lumMod val="75000"/>
                  </a:schemeClr>
                </a:solidFill>
              </a:rPr>
              <a:t>Actief / </a:t>
            </a:r>
            <a:r>
              <a:rPr lang="nl-BE" i="1" dirty="0">
                <a:solidFill>
                  <a:schemeClr val="bg1">
                    <a:lumMod val="75000"/>
                  </a:schemeClr>
                </a:solidFill>
              </a:rPr>
              <a:t>Running</a:t>
            </a:r>
          </a:p>
        </p:txBody>
      </p:sp>
      <p:cxnSp>
        <p:nvCxnSpPr>
          <p:cNvPr id="6" name="Gekromde verbindingslijn 5"/>
          <p:cNvCxnSpPr>
            <a:stCxn id="4" idx="7"/>
            <a:endCxn id="5" idx="1"/>
          </p:cNvCxnSpPr>
          <p:nvPr/>
        </p:nvCxnSpPr>
        <p:spPr>
          <a:xfrm rot="5400000" flipH="1" flipV="1">
            <a:off x="4538662" y="1882085"/>
            <a:ext cx="12700" cy="1626793"/>
          </a:xfrm>
          <a:prstGeom prst="curvedConnector3">
            <a:avLst>
              <a:gd name="adj1" fmla="val 3041134"/>
            </a:avLst>
          </a:prstGeom>
          <a:ln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Gekromde verbindingslijn 6"/>
          <p:cNvCxnSpPr>
            <a:stCxn id="5" idx="3"/>
            <a:endCxn id="4" idx="5"/>
          </p:cNvCxnSpPr>
          <p:nvPr/>
        </p:nvCxnSpPr>
        <p:spPr>
          <a:xfrm rot="5400000">
            <a:off x="4538663" y="2643162"/>
            <a:ext cx="12700" cy="1626793"/>
          </a:xfrm>
          <a:prstGeom prst="curvedConnector3">
            <a:avLst>
              <a:gd name="adj1" fmla="val 3041134"/>
            </a:avLst>
          </a:prstGeom>
          <a:ln w="28575" cap="flat" cmpd="sng" algn="ctr">
            <a:solidFill>
              <a:schemeClr val="accent6">
                <a:lumMod val="75000"/>
              </a:schemeClr>
            </a:solidFill>
            <a:prstDash val="dash"/>
            <a:round/>
            <a:headEnd type="none" w="med" len="med"/>
            <a:tailEnd type="triangle" w="lg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Rechte verbindingslijn met pijl 7"/>
          <p:cNvCxnSpPr>
            <a:endCxn id="4" idx="2"/>
          </p:cNvCxnSpPr>
          <p:nvPr/>
        </p:nvCxnSpPr>
        <p:spPr>
          <a:xfrm flipV="1">
            <a:off x="1105253" y="3076020"/>
            <a:ext cx="1237897" cy="476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Rechte verbindingslijn met pijl 8"/>
          <p:cNvCxnSpPr/>
          <p:nvPr/>
        </p:nvCxnSpPr>
        <p:spPr>
          <a:xfrm flipV="1">
            <a:off x="6734175" y="3076019"/>
            <a:ext cx="1237897" cy="4762"/>
          </a:xfrm>
          <a:prstGeom prst="straightConnector1">
            <a:avLst/>
          </a:prstGeom>
          <a:ln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kstvak 9"/>
          <p:cNvSpPr txBox="1"/>
          <p:nvPr/>
        </p:nvSpPr>
        <p:spPr>
          <a:xfrm>
            <a:off x="4067175" y="1976389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Activeren</a:t>
            </a:r>
          </a:p>
        </p:txBody>
      </p:sp>
      <p:sp>
        <p:nvSpPr>
          <p:cNvPr id="11" name="Tekstvak 10"/>
          <p:cNvSpPr txBox="1"/>
          <p:nvPr/>
        </p:nvSpPr>
        <p:spPr>
          <a:xfrm>
            <a:off x="776960" y="2689131"/>
            <a:ext cx="148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Starten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248772" y="2523619"/>
            <a:ext cx="22093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Beëindigen</a:t>
            </a:r>
            <a:br>
              <a:rPr lang="nl-BE" sz="16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nl-BE" sz="1400" dirty="0">
                <a:solidFill>
                  <a:schemeClr val="bg1">
                    <a:lumMod val="75000"/>
                  </a:schemeClr>
                </a:solidFill>
              </a:rPr>
              <a:t>(proces afgelopen)</a:t>
            </a:r>
          </a:p>
        </p:txBody>
      </p:sp>
      <p:sp>
        <p:nvSpPr>
          <p:cNvPr id="13" name="Tekstvak 12"/>
          <p:cNvSpPr txBox="1"/>
          <p:nvPr/>
        </p:nvSpPr>
        <p:spPr>
          <a:xfrm>
            <a:off x="3936009" y="3845142"/>
            <a:ext cx="1537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600" dirty="0">
                <a:solidFill>
                  <a:schemeClr val="accent6">
                    <a:lumMod val="75000"/>
                  </a:schemeClr>
                </a:solidFill>
              </a:rPr>
              <a:t>Onderbreken / </a:t>
            </a:r>
            <a:r>
              <a:rPr lang="nl-BE" sz="1600" i="1" dirty="0" err="1">
                <a:solidFill>
                  <a:schemeClr val="accent6">
                    <a:lumMod val="75000"/>
                  </a:schemeClr>
                </a:solidFill>
              </a:rPr>
              <a:t>Preempt</a:t>
            </a:r>
            <a:endParaRPr lang="nl-BE" sz="16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Ovaal 13"/>
          <p:cNvSpPr/>
          <p:nvPr/>
        </p:nvSpPr>
        <p:spPr>
          <a:xfrm>
            <a:off x="3648670" y="4966732"/>
            <a:ext cx="1903414" cy="1319768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Geblokkeerd / </a:t>
            </a:r>
            <a:r>
              <a:rPr lang="nl-BE" sz="1600" i="1" dirty="0" err="1">
                <a:solidFill>
                  <a:schemeClr val="bg1">
                    <a:lumMod val="75000"/>
                  </a:schemeClr>
                </a:solidFill>
              </a:rPr>
              <a:t>Waiting</a:t>
            </a:r>
            <a:endParaRPr lang="nl-BE" sz="1600" i="1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5" name="Gekromde verbindingslijn 14"/>
          <p:cNvCxnSpPr>
            <a:stCxn id="14" idx="2"/>
            <a:endCxn id="4" idx="3"/>
          </p:cNvCxnSpPr>
          <p:nvPr/>
        </p:nvCxnSpPr>
        <p:spPr>
          <a:xfrm rot="10800000">
            <a:off x="2580284" y="3456558"/>
            <a:ext cx="1068386" cy="2170058"/>
          </a:xfrm>
          <a:prstGeom prst="curvedConnector2">
            <a:avLst/>
          </a:prstGeom>
          <a:ln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Gekromde verbindingslijn 15"/>
          <p:cNvCxnSpPr>
            <a:stCxn id="5" idx="5"/>
            <a:endCxn id="14" idx="6"/>
          </p:cNvCxnSpPr>
          <p:nvPr/>
        </p:nvCxnSpPr>
        <p:spPr>
          <a:xfrm rot="5400000">
            <a:off x="4939534" y="4069109"/>
            <a:ext cx="2170058" cy="944957"/>
          </a:xfrm>
          <a:prstGeom prst="curvedConnector2">
            <a:avLst/>
          </a:prstGeom>
          <a:ln>
            <a:solidFill>
              <a:schemeClr val="bg1">
                <a:lumMod val="85000"/>
              </a:schemeClr>
            </a:solidFill>
            <a:tailEnd type="triangle" w="lg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kstvak 16"/>
          <p:cNvSpPr txBox="1"/>
          <p:nvPr/>
        </p:nvSpPr>
        <p:spPr>
          <a:xfrm>
            <a:off x="1480142" y="4554031"/>
            <a:ext cx="12650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Gebeurtenis</a:t>
            </a:r>
            <a:br>
              <a:rPr lang="nl-BE" sz="16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treedt op</a:t>
            </a:r>
          </a:p>
        </p:txBody>
      </p:sp>
      <p:sp>
        <p:nvSpPr>
          <p:cNvPr id="18" name="Tekstvak 17"/>
          <p:cNvSpPr txBox="1"/>
          <p:nvPr/>
        </p:nvSpPr>
        <p:spPr>
          <a:xfrm>
            <a:off x="6304479" y="4491563"/>
            <a:ext cx="18469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600" dirty="0">
                <a:solidFill>
                  <a:schemeClr val="bg1">
                    <a:lumMod val="75000"/>
                  </a:schemeClr>
                </a:solidFill>
              </a:rPr>
              <a:t>Wachten</a:t>
            </a:r>
            <a:br>
              <a:rPr lang="nl-BE" sz="1600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nl-BE" sz="1400" dirty="0">
                <a:solidFill>
                  <a:schemeClr val="bg1">
                    <a:lumMod val="75000"/>
                  </a:schemeClr>
                </a:solidFill>
              </a:rPr>
              <a:t>(op een gebeurtenis)</a:t>
            </a:r>
          </a:p>
        </p:txBody>
      </p:sp>
      <p:cxnSp>
        <p:nvCxnSpPr>
          <p:cNvPr id="19" name="Rechte verbindingslijn 18"/>
          <p:cNvCxnSpPr/>
          <p:nvPr/>
        </p:nvCxnSpPr>
        <p:spPr>
          <a:xfrm>
            <a:off x="7613255" y="6286500"/>
            <a:ext cx="923925" cy="952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Rechte verbindingslijn 19"/>
          <p:cNvCxnSpPr/>
          <p:nvPr/>
        </p:nvCxnSpPr>
        <p:spPr>
          <a:xfrm>
            <a:off x="7613255" y="5988566"/>
            <a:ext cx="923925" cy="9525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Tekstvak 20"/>
          <p:cNvSpPr txBox="1"/>
          <p:nvPr/>
        </p:nvSpPr>
        <p:spPr>
          <a:xfrm>
            <a:off x="8537180" y="5800725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>
                    <a:lumMod val="75000"/>
                  </a:schemeClr>
                </a:solidFill>
              </a:rPr>
              <a:t>door besturingssysteem</a:t>
            </a:r>
          </a:p>
          <a:p>
            <a:r>
              <a:rPr lang="nl-BE" dirty="0">
                <a:solidFill>
                  <a:schemeClr val="bg1">
                    <a:lumMod val="75000"/>
                  </a:schemeClr>
                </a:solidFill>
              </a:rPr>
              <a:t>door proces zelf</a:t>
            </a:r>
          </a:p>
        </p:txBody>
      </p:sp>
      <p:sp>
        <p:nvSpPr>
          <p:cNvPr id="22" name="Tekstvak 21"/>
          <p:cNvSpPr txBox="1"/>
          <p:nvPr/>
        </p:nvSpPr>
        <p:spPr>
          <a:xfrm>
            <a:off x="9339288" y="3000193"/>
            <a:ext cx="24858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Een </a:t>
            </a:r>
            <a:r>
              <a:rPr lang="nl-B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klokinterrupt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geeft het OS de kans om de processor terug te eisen van een proces</a:t>
            </a:r>
          </a:p>
        </p:txBody>
      </p:sp>
      <p:sp>
        <p:nvSpPr>
          <p:cNvPr id="3" name="Arrow: Striped Right 2">
            <a:extLst>
              <a:ext uri="{FF2B5EF4-FFF2-40B4-BE49-F238E27FC236}">
                <a16:creationId xmlns:a16="http://schemas.microsoft.com/office/drawing/2014/main" id="{CAACD355-7D03-4CD8-80D3-6DA4A6769089}"/>
              </a:ext>
            </a:extLst>
          </p:cNvPr>
          <p:cNvSpPr/>
          <p:nvPr/>
        </p:nvSpPr>
        <p:spPr>
          <a:xfrm rot="8737920">
            <a:off x="5023658" y="852893"/>
            <a:ext cx="2881009" cy="1175895"/>
          </a:xfrm>
          <a:prstGeom prst="striped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  <a:effectLst>
            <a:glow rad="228600">
              <a:schemeClr val="bg1">
                <a:lumMod val="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>
                <a:rot lat="0" lon="0" rev="10800000"/>
              </a:camera>
              <a:lightRig rig="threePt" dir="t"/>
            </a:scene3d>
          </a:bodyPr>
          <a:lstStyle/>
          <a:p>
            <a:pPr algn="ctr"/>
            <a:r>
              <a:rPr lang="en-US" sz="2800" dirty="0">
                <a:solidFill>
                  <a:schemeClr val="bg1">
                    <a:lumMod val="85000"/>
                  </a:schemeClr>
                </a:solidFill>
              </a:rPr>
              <a:t>SCHEDULER</a:t>
            </a:r>
          </a:p>
        </p:txBody>
      </p:sp>
    </p:spTree>
    <p:extLst>
      <p:ext uri="{BB962C8B-B14F-4D97-AF65-F5344CB8AC3E}">
        <p14:creationId xmlns:p14="http://schemas.microsoft.com/office/powerpoint/2010/main" val="1953563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Preëmptieve</a:t>
            </a:r>
            <a:r>
              <a:rPr lang="nl-BE" dirty="0"/>
              <a:t> </a:t>
            </a:r>
            <a:r>
              <a:rPr lang="nl-BE" dirty="0" err="1"/>
              <a:t>scheduling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Round</a:t>
            </a:r>
            <a:r>
              <a:rPr lang="nl-BE" dirty="0"/>
              <a:t> Robin (RR)</a:t>
            </a:r>
          </a:p>
          <a:p>
            <a:r>
              <a:rPr lang="nl-BE" dirty="0" err="1"/>
              <a:t>Shortest</a:t>
            </a:r>
            <a:r>
              <a:rPr lang="nl-BE" dirty="0"/>
              <a:t> </a:t>
            </a:r>
            <a:r>
              <a:rPr lang="nl-BE" dirty="0" err="1"/>
              <a:t>Remaining</a:t>
            </a:r>
            <a:r>
              <a:rPr lang="nl-BE" dirty="0"/>
              <a:t> Time (SRT)</a:t>
            </a:r>
          </a:p>
          <a:p>
            <a:r>
              <a:rPr lang="nl-BE" dirty="0"/>
              <a:t>Priority </a:t>
            </a:r>
            <a:r>
              <a:rPr lang="nl-BE" dirty="0" err="1"/>
              <a:t>Scheduling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757246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Rechte verbindingslijn 17"/>
          <p:cNvCxnSpPr/>
          <p:nvPr/>
        </p:nvCxnSpPr>
        <p:spPr>
          <a:xfrm>
            <a:off x="1950097" y="3085322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Rechte verbindingslijn 21">
            <a:extLst>
              <a:ext uri="{FF2B5EF4-FFF2-40B4-BE49-F238E27FC236}">
                <a16:creationId xmlns:a16="http://schemas.microsoft.com/office/drawing/2014/main" id="{68016C66-8A0F-42A3-8949-95EC83B9718F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6885143" y="3205416"/>
            <a:ext cx="408" cy="4415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Rechte verbindingslijn 21">
            <a:extLst>
              <a:ext uri="{FF2B5EF4-FFF2-40B4-BE49-F238E27FC236}">
                <a16:creationId xmlns:a16="http://schemas.microsoft.com/office/drawing/2014/main" id="{B5371FB3-884F-4796-9635-65B36EE85FB1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8020262" y="3205416"/>
            <a:ext cx="406" cy="4415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>
            <a:cxnSpLocks/>
            <a:stCxn id="11" idx="3"/>
            <a:endCxn id="20" idx="0"/>
          </p:cNvCxnSpPr>
          <p:nvPr/>
        </p:nvCxnSpPr>
        <p:spPr>
          <a:xfrm>
            <a:off x="4054385" y="3209731"/>
            <a:ext cx="8024" cy="5934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Rechte verbindingslijn 21">
            <a:extLst>
              <a:ext uri="{FF2B5EF4-FFF2-40B4-BE49-F238E27FC236}">
                <a16:creationId xmlns:a16="http://schemas.microsoft.com/office/drawing/2014/main" id="{E804973B-260A-4C28-89FF-F26327AB947C}"/>
              </a:ext>
            </a:extLst>
          </p:cNvPr>
          <p:cNvCxnSpPr>
            <a:cxnSpLocks/>
            <a:stCxn id="10" idx="3"/>
            <a:endCxn id="21" idx="0"/>
          </p:cNvCxnSpPr>
          <p:nvPr/>
        </p:nvCxnSpPr>
        <p:spPr>
          <a:xfrm>
            <a:off x="3845859" y="3209731"/>
            <a:ext cx="493" cy="4372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kstvak 19">
            <a:extLst>
              <a:ext uri="{FF2B5EF4-FFF2-40B4-BE49-F238E27FC236}">
                <a16:creationId xmlns:a16="http://schemas.microsoft.com/office/drawing/2014/main" id="{6D878701-A948-4462-B1B4-95ECAC0BFB45}"/>
              </a:ext>
            </a:extLst>
          </p:cNvPr>
          <p:cNvSpPr txBox="1"/>
          <p:nvPr/>
        </p:nvSpPr>
        <p:spPr>
          <a:xfrm>
            <a:off x="3656236" y="3646973"/>
            <a:ext cx="380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61</a:t>
            </a:r>
          </a:p>
        </p:txBody>
      </p:sp>
      <p:cxnSp>
        <p:nvCxnSpPr>
          <p:cNvPr id="15" name="Rechte verbindingslijn 14"/>
          <p:cNvCxnSpPr/>
          <p:nvPr/>
        </p:nvCxnSpPr>
        <p:spPr>
          <a:xfrm>
            <a:off x="2154621" y="3085322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363004" y="3066661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16"/>
          <p:cNvCxnSpPr/>
          <p:nvPr/>
        </p:nvCxnSpPr>
        <p:spPr>
          <a:xfrm>
            <a:off x="2561307" y="3066661"/>
            <a:ext cx="0" cy="609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Round</a:t>
            </a:r>
            <a:r>
              <a:rPr lang="nl-BE" dirty="0"/>
              <a:t> Robin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Wachtrij volgens aankomst (First In, First Out – FIFO)</a:t>
            </a:r>
          </a:p>
          <a:p>
            <a:r>
              <a:rPr lang="nl-BE" dirty="0"/>
              <a:t>Processen hebben een </a:t>
            </a:r>
            <a:r>
              <a:rPr lang="nl-BE" dirty="0" err="1"/>
              <a:t>tijdsquantum</a:t>
            </a:r>
            <a:r>
              <a:rPr lang="nl-BE" dirty="0"/>
              <a:t> (bijv. 60)</a:t>
            </a:r>
          </a:p>
        </p:txBody>
      </p:sp>
      <p:graphicFrame>
        <p:nvGraphicFramePr>
          <p:cNvPr id="4" name="Tabel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482899"/>
              </p:ext>
            </p:extLst>
          </p:nvPr>
        </p:nvGraphicFramePr>
        <p:xfrm>
          <a:off x="1500153" y="4161700"/>
          <a:ext cx="9351348" cy="2227549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58558">
                  <a:extLst>
                    <a:ext uri="{9D8B030D-6E8A-4147-A177-3AD203B41FA5}">
                      <a16:colId xmlns:a16="http://schemas.microsoft.com/office/drawing/2014/main" val="381179550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89625742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705286536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1784554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50129630"/>
                    </a:ext>
                  </a:extLst>
                </a:gridCol>
                <a:gridCol w="1558558">
                  <a:extLst>
                    <a:ext uri="{9D8B030D-6E8A-4147-A177-3AD203B41FA5}">
                      <a16:colId xmlns:a16="http://schemas.microsoft.com/office/drawing/2014/main" val="1380251380"/>
                    </a:ext>
                  </a:extLst>
                </a:gridCol>
              </a:tblGrid>
              <a:tr h="542444">
                <a:tc>
                  <a:txBody>
                    <a:bodyPr/>
                    <a:lstStyle/>
                    <a:p>
                      <a:r>
                        <a:rPr lang="nl-BE" dirty="0"/>
                        <a:t>Proces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Aankomst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Uitvoertijd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Omlooptijd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Relatieve</a:t>
                      </a:r>
                      <a:r>
                        <a:rPr lang="nl-BE" baseline="0" dirty="0"/>
                        <a:t> omlooptijd</a:t>
                      </a:r>
                      <a:endParaRPr lang="nl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104260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3236473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B</a:t>
                      </a:r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1,61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946808"/>
                  </a:ext>
                </a:extLst>
              </a:tr>
              <a:tr h="309968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C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64110"/>
                  </a:ext>
                </a:extLst>
              </a:tr>
              <a:tr h="490189"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bg1"/>
                          </a:solidFill>
                        </a:rPr>
                        <a:t>D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>
                          <a:solidFill>
                            <a:schemeClr val="tx1"/>
                          </a:solidFill>
                        </a:rPr>
                        <a:t>1,99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168089"/>
                  </a:ext>
                </a:extLst>
              </a:tr>
            </a:tbl>
          </a:graphicData>
        </a:graphic>
      </p:graphicFrame>
      <p:cxnSp>
        <p:nvCxnSpPr>
          <p:cNvPr id="6" name="Rechte verbindingslijn met pijl 5"/>
          <p:cNvCxnSpPr/>
          <p:nvPr/>
        </p:nvCxnSpPr>
        <p:spPr>
          <a:xfrm>
            <a:off x="1950097" y="3209731"/>
            <a:ext cx="8966719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hoek 7"/>
          <p:cNvSpPr/>
          <p:nvPr/>
        </p:nvSpPr>
        <p:spPr>
          <a:xfrm>
            <a:off x="1952457" y="3066661"/>
            <a:ext cx="202164" cy="2861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Rechthoek 9"/>
          <p:cNvSpPr/>
          <p:nvPr/>
        </p:nvSpPr>
        <p:spPr>
          <a:xfrm>
            <a:off x="2154621" y="3066661"/>
            <a:ext cx="1691238" cy="2861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Rechthoek 10"/>
          <p:cNvSpPr/>
          <p:nvPr/>
        </p:nvSpPr>
        <p:spPr>
          <a:xfrm>
            <a:off x="3852221" y="3066661"/>
            <a:ext cx="202164" cy="28613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 11"/>
          <p:cNvSpPr/>
          <p:nvPr/>
        </p:nvSpPr>
        <p:spPr>
          <a:xfrm>
            <a:off x="4057965" y="3066832"/>
            <a:ext cx="1690333" cy="2861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Tekstvak 18"/>
          <p:cNvSpPr txBox="1"/>
          <p:nvPr/>
        </p:nvSpPr>
        <p:spPr>
          <a:xfrm>
            <a:off x="1809155" y="3694922"/>
            <a:ext cx="1504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dirty="0"/>
              <a:t>0  1  2  3</a:t>
            </a:r>
          </a:p>
        </p:txBody>
      </p:sp>
      <p:sp>
        <p:nvSpPr>
          <p:cNvPr id="20" name="Tekstvak 19"/>
          <p:cNvSpPr txBox="1"/>
          <p:nvPr/>
        </p:nvSpPr>
        <p:spPr>
          <a:xfrm>
            <a:off x="3872293" y="3803183"/>
            <a:ext cx="380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62</a:t>
            </a:r>
          </a:p>
        </p:txBody>
      </p:sp>
      <p:sp>
        <p:nvSpPr>
          <p:cNvPr id="24" name="Tekstvak 19">
            <a:extLst>
              <a:ext uri="{FF2B5EF4-FFF2-40B4-BE49-F238E27FC236}">
                <a16:creationId xmlns:a16="http://schemas.microsoft.com/office/drawing/2014/main" id="{81074E3B-E24E-43B0-B787-A10DBAFAD2A7}"/>
              </a:ext>
            </a:extLst>
          </p:cNvPr>
          <p:cNvSpPr txBox="1"/>
          <p:nvPr/>
        </p:nvSpPr>
        <p:spPr>
          <a:xfrm>
            <a:off x="5509698" y="3651459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122</a:t>
            </a:r>
          </a:p>
        </p:txBody>
      </p:sp>
      <p:cxnSp>
        <p:nvCxnSpPr>
          <p:cNvPr id="25" name="Rechte verbindingslijn 21">
            <a:extLst>
              <a:ext uri="{FF2B5EF4-FFF2-40B4-BE49-F238E27FC236}">
                <a16:creationId xmlns:a16="http://schemas.microsoft.com/office/drawing/2014/main" id="{A2441A27-A5D9-4FAA-967E-F7D487192CB3}"/>
              </a:ext>
            </a:extLst>
          </p:cNvPr>
          <p:cNvCxnSpPr>
            <a:cxnSpLocks/>
            <a:stCxn id="12" idx="3"/>
            <a:endCxn id="24" idx="0"/>
          </p:cNvCxnSpPr>
          <p:nvPr/>
        </p:nvCxnSpPr>
        <p:spPr>
          <a:xfrm>
            <a:off x="5748298" y="3209902"/>
            <a:ext cx="408" cy="44155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Rechthoek 9">
            <a:extLst>
              <a:ext uri="{FF2B5EF4-FFF2-40B4-BE49-F238E27FC236}">
                <a16:creationId xmlns:a16="http://schemas.microsoft.com/office/drawing/2014/main" id="{3E124508-13D7-4197-98A1-73D0AC0F4969}"/>
              </a:ext>
            </a:extLst>
          </p:cNvPr>
          <p:cNvSpPr/>
          <p:nvPr/>
        </p:nvSpPr>
        <p:spPr>
          <a:xfrm>
            <a:off x="5748297" y="3067068"/>
            <a:ext cx="1133271" cy="2861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8" name="Rechthoek 11">
            <a:extLst>
              <a:ext uri="{FF2B5EF4-FFF2-40B4-BE49-F238E27FC236}">
                <a16:creationId xmlns:a16="http://schemas.microsoft.com/office/drawing/2014/main" id="{3AB9FBA1-8E5E-4DA9-B553-D65EB758247F}"/>
              </a:ext>
            </a:extLst>
          </p:cNvPr>
          <p:cNvSpPr/>
          <p:nvPr/>
        </p:nvSpPr>
        <p:spPr>
          <a:xfrm>
            <a:off x="6885148" y="3066332"/>
            <a:ext cx="1132858" cy="2861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9" name="Tekstvak 19">
            <a:extLst>
              <a:ext uri="{FF2B5EF4-FFF2-40B4-BE49-F238E27FC236}">
                <a16:creationId xmlns:a16="http://schemas.microsoft.com/office/drawing/2014/main" id="{EF7BC904-1989-4A9E-A48F-EA78548E3086}"/>
              </a:ext>
            </a:extLst>
          </p:cNvPr>
          <p:cNvSpPr txBox="1"/>
          <p:nvPr/>
        </p:nvSpPr>
        <p:spPr>
          <a:xfrm>
            <a:off x="6646543" y="3646973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162</a:t>
            </a:r>
          </a:p>
        </p:txBody>
      </p:sp>
      <p:sp>
        <p:nvSpPr>
          <p:cNvPr id="31" name="Tekstvak 19">
            <a:extLst>
              <a:ext uri="{FF2B5EF4-FFF2-40B4-BE49-F238E27FC236}">
                <a16:creationId xmlns:a16="http://schemas.microsoft.com/office/drawing/2014/main" id="{ADFFCD91-9891-4477-9EC0-AFC1D08848FC}"/>
              </a:ext>
            </a:extLst>
          </p:cNvPr>
          <p:cNvSpPr txBox="1"/>
          <p:nvPr/>
        </p:nvSpPr>
        <p:spPr>
          <a:xfrm>
            <a:off x="7781660" y="3646973"/>
            <a:ext cx="478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BE" sz="1400" dirty="0"/>
              <a:t>202</a:t>
            </a:r>
          </a:p>
        </p:txBody>
      </p:sp>
    </p:spTree>
    <p:extLst>
      <p:ext uri="{BB962C8B-B14F-4D97-AF65-F5344CB8AC3E}">
        <p14:creationId xmlns:p14="http://schemas.microsoft.com/office/powerpoint/2010/main" val="350564148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RR Evaluatie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Minder lange wachttijden dan FCFS</a:t>
            </a:r>
          </a:p>
          <a:p>
            <a:r>
              <a:rPr lang="nl-BE" dirty="0"/>
              <a:t>Geen </a:t>
            </a:r>
            <a:r>
              <a:rPr lang="nl-BE" dirty="0" err="1"/>
              <a:t>starvation</a:t>
            </a:r>
            <a:endParaRPr lang="nl-BE" dirty="0"/>
          </a:p>
          <a:p>
            <a:r>
              <a:rPr lang="nl-BE" dirty="0"/>
              <a:t>Processen die vaak wachten op I/O moeten telkens achteraan aanschuiven</a:t>
            </a:r>
          </a:p>
          <a:p>
            <a:pPr lvl="1"/>
            <a:r>
              <a:rPr lang="nl-BE" dirty="0"/>
              <a:t>Niet ideaal…</a:t>
            </a:r>
          </a:p>
          <a:p>
            <a:r>
              <a:rPr lang="nl-BE" dirty="0"/>
              <a:t>Vaak wisselen tussen processen is trager</a:t>
            </a:r>
          </a:p>
        </p:txBody>
      </p:sp>
    </p:spTree>
    <p:extLst>
      <p:ext uri="{BB962C8B-B14F-4D97-AF65-F5344CB8AC3E}">
        <p14:creationId xmlns:p14="http://schemas.microsoft.com/office/powerpoint/2010/main" val="20403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Shortest</a:t>
            </a:r>
            <a:r>
              <a:rPr lang="nl-BE" dirty="0"/>
              <a:t> </a:t>
            </a:r>
            <a:r>
              <a:rPr lang="nl-BE" dirty="0" err="1"/>
              <a:t>Remaining</a:t>
            </a:r>
            <a:r>
              <a:rPr lang="nl-BE" dirty="0"/>
              <a:t> Time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SJF zorgt voor een minimale omlooptijd </a:t>
            </a:r>
            <a:r>
              <a:rPr lang="nl-BE" i="1" dirty="0"/>
              <a:t>indien alle processen op voorhand klaar staan</a:t>
            </a:r>
          </a:p>
          <a:p>
            <a:pPr lvl="1"/>
            <a:r>
              <a:rPr lang="nl-BE" dirty="0"/>
              <a:t>Wat als er later een kort proces bijkomt?</a:t>
            </a:r>
          </a:p>
          <a:p>
            <a:endParaRPr lang="nl-BE" dirty="0"/>
          </a:p>
          <a:p>
            <a:r>
              <a:rPr lang="nl-BE" dirty="0"/>
              <a:t>SRT kan de processor terug afnemen indien er een kort proces bijkomt</a:t>
            </a:r>
          </a:p>
          <a:p>
            <a:pPr lvl="1"/>
            <a:r>
              <a:rPr lang="nl-BE" dirty="0"/>
              <a:t>Gemiddelde omlooptijd nog lager dan SJF! </a:t>
            </a:r>
            <a:r>
              <a:rPr lang="nl-BE" dirty="0">
                <a:solidFill>
                  <a:schemeClr val="accent6">
                    <a:lumMod val="50000"/>
                  </a:schemeClr>
                </a:solidFill>
                <a:sym typeface="Wingdings" panose="05000000000000000000" pitchFamily="2" charset="2"/>
              </a:rPr>
              <a:t></a:t>
            </a:r>
            <a:endParaRPr lang="nl-BE" dirty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nl-BE" dirty="0" err="1"/>
              <a:t>Starvation</a:t>
            </a:r>
            <a:r>
              <a:rPr lang="nl-BE" dirty="0"/>
              <a:t> blijft een probleem</a:t>
            </a:r>
          </a:p>
          <a:p>
            <a:pPr marL="0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03340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Proces vs. Programma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215874" y="1646238"/>
            <a:ext cx="9948333" cy="4242154"/>
          </a:xfrm>
        </p:spPr>
        <p:txBody>
          <a:bodyPr/>
          <a:lstStyle/>
          <a:p>
            <a:r>
              <a:rPr lang="nl-BE" dirty="0"/>
              <a:t>Wat is een </a:t>
            </a:r>
            <a:r>
              <a:rPr lang="nl-BE" dirty="0">
                <a:solidFill>
                  <a:srgbClr val="E00049"/>
                </a:solidFill>
              </a:rPr>
              <a:t>programma</a:t>
            </a:r>
            <a:r>
              <a:rPr lang="nl-BE" dirty="0"/>
              <a:t>?</a:t>
            </a:r>
          </a:p>
          <a:p>
            <a:pPr lvl="1"/>
            <a:r>
              <a:rPr lang="nl-BE" dirty="0"/>
              <a:t>Uitvoerbare code</a:t>
            </a:r>
          </a:p>
          <a:p>
            <a:r>
              <a:rPr lang="nl-BE" dirty="0"/>
              <a:t>Wat is een </a:t>
            </a:r>
            <a:r>
              <a:rPr lang="nl-BE" dirty="0">
                <a:solidFill>
                  <a:srgbClr val="E00049"/>
                </a:solidFill>
              </a:rPr>
              <a:t>proces</a:t>
            </a:r>
            <a:r>
              <a:rPr lang="nl-BE" dirty="0"/>
              <a:t>?</a:t>
            </a:r>
          </a:p>
          <a:p>
            <a:pPr lvl="1"/>
            <a:r>
              <a:rPr lang="nl-BE" dirty="0"/>
              <a:t>Een programma in </a:t>
            </a:r>
            <a:r>
              <a:rPr lang="nl-BE" dirty="0">
                <a:solidFill>
                  <a:srgbClr val="0070C0"/>
                </a:solidFill>
              </a:rPr>
              <a:t>uitvoering</a:t>
            </a:r>
          </a:p>
          <a:p>
            <a:pPr lvl="1"/>
            <a:r>
              <a:rPr lang="nl-BE" dirty="0"/>
              <a:t>Geheugenallocatie</a:t>
            </a:r>
          </a:p>
          <a:p>
            <a:pPr lvl="2"/>
            <a:r>
              <a:rPr lang="nl-BE" dirty="0"/>
              <a:t>Code</a:t>
            </a:r>
          </a:p>
          <a:p>
            <a:pPr lvl="2"/>
            <a:r>
              <a:rPr lang="nl-BE" dirty="0"/>
              <a:t>Variabelen, stack…</a:t>
            </a:r>
          </a:p>
          <a:p>
            <a:pPr lvl="1"/>
            <a:r>
              <a:rPr lang="nl-BE" dirty="0"/>
              <a:t>Toestandsbeschrijving</a:t>
            </a:r>
          </a:p>
          <a:p>
            <a:pPr lvl="2"/>
            <a:r>
              <a:rPr lang="nl-BE" dirty="0" err="1"/>
              <a:t>Processtoestand</a:t>
            </a:r>
            <a:endParaRPr lang="nl-BE" dirty="0"/>
          </a:p>
          <a:p>
            <a:pPr lvl="2"/>
            <a:r>
              <a:rPr lang="nl-BE" dirty="0"/>
              <a:t>Geopende bestanden</a:t>
            </a:r>
          </a:p>
          <a:p>
            <a:pPr lvl="2"/>
            <a:r>
              <a:rPr lang="nl-BE" dirty="0"/>
              <a:t>…</a:t>
            </a:r>
          </a:p>
          <a:p>
            <a:r>
              <a:rPr lang="nl-BE" dirty="0"/>
              <a:t>Meerdere instanties van hetzelfde programma? </a:t>
            </a:r>
            <a:br>
              <a:rPr lang="nl-BE" dirty="0"/>
            </a:br>
            <a:r>
              <a:rPr lang="nl-BE" dirty="0"/>
              <a:t>=&gt; Meerdere processen, meerdere procesbeschrijvingen</a:t>
            </a:r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434" y="1806493"/>
            <a:ext cx="2225532" cy="3921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3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Priority </a:t>
            </a:r>
            <a:r>
              <a:rPr lang="nl-BE" dirty="0" err="1"/>
              <a:t>Scheduling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Preëmptieve</a:t>
            </a:r>
            <a:r>
              <a:rPr lang="nl-BE" dirty="0"/>
              <a:t> Priority </a:t>
            </a:r>
            <a:r>
              <a:rPr lang="nl-BE" dirty="0" err="1"/>
              <a:t>Scheduling</a:t>
            </a:r>
            <a:r>
              <a:rPr lang="nl-BE" dirty="0"/>
              <a:t> is heel gelijkaardig aan Niet-</a:t>
            </a:r>
            <a:r>
              <a:rPr lang="nl-BE" dirty="0" err="1"/>
              <a:t>preëmptieve</a:t>
            </a:r>
            <a:r>
              <a:rPr lang="nl-BE" dirty="0"/>
              <a:t> Priority </a:t>
            </a:r>
            <a:r>
              <a:rPr lang="nl-BE" dirty="0" err="1"/>
              <a:t>Scheduling</a:t>
            </a:r>
            <a:endParaRPr lang="nl-BE" dirty="0"/>
          </a:p>
          <a:p>
            <a:pPr lvl="1"/>
            <a:r>
              <a:rPr lang="nl-BE" dirty="0"/>
              <a:t>Enkel wisselen tussen processen van dezelfde prioriteit</a:t>
            </a:r>
          </a:p>
          <a:p>
            <a:pPr lvl="1"/>
            <a:r>
              <a:rPr lang="nl-BE" dirty="0"/>
              <a:t>Gebeurt volgens </a:t>
            </a:r>
            <a:r>
              <a:rPr lang="nl-BE" dirty="0" err="1"/>
              <a:t>Round</a:t>
            </a:r>
            <a:r>
              <a:rPr lang="nl-BE" dirty="0"/>
              <a:t> Robin</a:t>
            </a:r>
          </a:p>
          <a:p>
            <a:pPr lvl="1"/>
            <a:endParaRPr lang="nl-BE" dirty="0">
              <a:solidFill>
                <a:srgbClr val="E00049"/>
              </a:solidFill>
            </a:endParaRPr>
          </a:p>
          <a:p>
            <a:pPr lvl="1"/>
            <a:endParaRPr lang="nl-BE" dirty="0" err="1">
              <a:solidFill>
                <a:srgbClr val="E00049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196FF1-3097-4F19-B003-DDC641E39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87239" y="3469192"/>
            <a:ext cx="3604761" cy="3435410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6E50E7F9-D785-442D-8FE4-094F152593FA}"/>
              </a:ext>
            </a:extLst>
          </p:cNvPr>
          <p:cNvSpPr/>
          <p:nvPr/>
        </p:nvSpPr>
        <p:spPr>
          <a:xfrm>
            <a:off x="1228930" y="4823209"/>
            <a:ext cx="7186417" cy="1897713"/>
          </a:xfrm>
          <a:prstGeom prst="wedgeEllipseCallout">
            <a:avLst>
              <a:gd name="adj1" fmla="val 61468"/>
              <a:gd name="adj2" fmla="val -58509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Belangrijke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worden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niet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onderbroken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door minder-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belangrijke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processen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9889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344" y="3061504"/>
            <a:ext cx="4733564" cy="36056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Multiprogrammatie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121833" y="1848775"/>
            <a:ext cx="9948333" cy="4242154"/>
          </a:xfrm>
        </p:spPr>
        <p:txBody>
          <a:bodyPr/>
          <a:lstStyle/>
          <a:p>
            <a:r>
              <a:rPr lang="nl-BE" dirty="0"/>
              <a:t>Processor kan slechts 1 programma tegelijkertijd uitvoeren</a:t>
            </a:r>
          </a:p>
          <a:p>
            <a:r>
              <a:rPr lang="nl-BE" dirty="0"/>
              <a:t>Meer programma’s? </a:t>
            </a:r>
            <a:r>
              <a:rPr lang="nl-BE" dirty="0">
                <a:solidFill>
                  <a:srgbClr val="E00049"/>
                </a:solidFill>
              </a:rPr>
              <a:t>Meer processoren!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B61332-6D2B-4C06-A3BF-7FFFC9898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28501"/>
            <a:ext cx="3569344" cy="2729498"/>
          </a:xfrm>
          <a:prstGeom prst="rect">
            <a:avLst/>
          </a:prstGeom>
        </p:spPr>
      </p:pic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DE80BA10-5F3F-4325-B128-2AF2697D41D7}"/>
              </a:ext>
            </a:extLst>
          </p:cNvPr>
          <p:cNvSpPr/>
          <p:nvPr/>
        </p:nvSpPr>
        <p:spPr>
          <a:xfrm>
            <a:off x="84452" y="2657421"/>
            <a:ext cx="2361236" cy="1114831"/>
          </a:xfrm>
          <a:prstGeom prst="cloudCallout">
            <a:avLst>
              <a:gd name="adj1" fmla="val 7598"/>
              <a:gd name="adj2" fmla="val 86380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Duur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  <p:sp>
        <p:nvSpPr>
          <p:cNvPr id="7" name="Thought Bubble: Cloud 6">
            <a:extLst>
              <a:ext uri="{FF2B5EF4-FFF2-40B4-BE49-F238E27FC236}">
                <a16:creationId xmlns:a16="http://schemas.microsoft.com/office/drawing/2014/main" id="{0FD12279-DFDE-49EC-A4E2-8B7491EB7D00}"/>
              </a:ext>
            </a:extLst>
          </p:cNvPr>
          <p:cNvSpPr/>
          <p:nvPr/>
        </p:nvSpPr>
        <p:spPr>
          <a:xfrm>
            <a:off x="2347088" y="3112822"/>
            <a:ext cx="3860587" cy="1318859"/>
          </a:xfrm>
          <a:prstGeom prst="cloudCallout">
            <a:avLst>
              <a:gd name="adj1" fmla="val -43158"/>
              <a:gd name="adj2" fmla="val 5854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Onefficiënt</a:t>
            </a:r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815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Multiprogrammatie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121833" y="1848775"/>
            <a:ext cx="9948333" cy="4242154"/>
          </a:xfrm>
        </p:spPr>
        <p:txBody>
          <a:bodyPr/>
          <a:lstStyle/>
          <a:p>
            <a:r>
              <a:rPr lang="nl-BE" dirty="0"/>
              <a:t>Processor kan slechts 1 programma tegelijkertijd uitvoeren</a:t>
            </a:r>
          </a:p>
          <a:p>
            <a:r>
              <a:rPr lang="nl-BE" dirty="0"/>
              <a:t>Meer programma’s? Meer processoren!</a:t>
            </a:r>
          </a:p>
          <a:p>
            <a:endParaRPr lang="nl-BE" dirty="0"/>
          </a:p>
          <a:p>
            <a:r>
              <a:rPr lang="nl-BE" dirty="0"/>
              <a:t>Betere oplossing? </a:t>
            </a:r>
            <a:r>
              <a:rPr lang="nl-BE" dirty="0">
                <a:solidFill>
                  <a:srgbClr val="E00049"/>
                </a:solidFill>
              </a:rPr>
              <a:t>Multiprogrammatie!</a:t>
            </a:r>
          </a:p>
          <a:p>
            <a:pPr lvl="1"/>
            <a:r>
              <a:rPr lang="nl-BE" dirty="0"/>
              <a:t>Rekentijd verdelen over processen</a:t>
            </a:r>
          </a:p>
        </p:txBody>
      </p:sp>
    </p:spTree>
    <p:extLst>
      <p:ext uri="{BB962C8B-B14F-4D97-AF65-F5344CB8AC3E}">
        <p14:creationId xmlns:p14="http://schemas.microsoft.com/office/powerpoint/2010/main" val="2238261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Multiprogrammatie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918208" y="1646238"/>
            <a:ext cx="9948333" cy="4242154"/>
          </a:xfrm>
        </p:spPr>
        <p:txBody>
          <a:bodyPr/>
          <a:lstStyle/>
          <a:p>
            <a:r>
              <a:rPr lang="nl-BE" dirty="0"/>
              <a:t>Zonder </a:t>
            </a:r>
            <a:r>
              <a:rPr lang="nl-BE" dirty="0" err="1"/>
              <a:t>multiprogrammatie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Met </a:t>
            </a:r>
            <a:r>
              <a:rPr lang="nl-BE" dirty="0" err="1"/>
              <a:t>multiprogrammatie</a:t>
            </a:r>
            <a:endParaRPr lang="nl-BE" dirty="0"/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Processen kunnen van </a:t>
            </a:r>
            <a:r>
              <a:rPr lang="nl-BE" dirty="0">
                <a:solidFill>
                  <a:srgbClr val="E00049"/>
                </a:solidFill>
              </a:rPr>
              <a:t>meerdere gebruikers </a:t>
            </a:r>
            <a:r>
              <a:rPr lang="nl-BE" dirty="0"/>
              <a:t>komen!</a:t>
            </a:r>
          </a:p>
          <a:p>
            <a:pPr lvl="1"/>
            <a:r>
              <a:rPr lang="nl-BE" dirty="0">
                <a:solidFill>
                  <a:srgbClr val="E00049"/>
                </a:solidFill>
              </a:rPr>
              <a:t>Time </a:t>
            </a:r>
            <a:r>
              <a:rPr lang="nl-BE" dirty="0" err="1">
                <a:solidFill>
                  <a:srgbClr val="E00049"/>
                </a:solidFill>
              </a:rPr>
              <a:t>Sharing</a:t>
            </a:r>
            <a:endParaRPr lang="nl-BE" dirty="0">
              <a:solidFill>
                <a:srgbClr val="E00049"/>
              </a:solidFill>
            </a:endParaRPr>
          </a:p>
        </p:txBody>
      </p:sp>
      <p:cxnSp>
        <p:nvCxnSpPr>
          <p:cNvPr id="5" name="Rechte verbindingslijn met pijl 4"/>
          <p:cNvCxnSpPr/>
          <p:nvPr/>
        </p:nvCxnSpPr>
        <p:spPr>
          <a:xfrm flipV="1">
            <a:off x="1299057" y="2710543"/>
            <a:ext cx="9190653" cy="186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hoek 5"/>
          <p:cNvSpPr/>
          <p:nvPr/>
        </p:nvSpPr>
        <p:spPr>
          <a:xfrm>
            <a:off x="1383032" y="2645230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5" name="Rechthoek 14"/>
          <p:cNvSpPr/>
          <p:nvPr/>
        </p:nvSpPr>
        <p:spPr>
          <a:xfrm>
            <a:off x="4044018" y="2649894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Rechthoek 15"/>
          <p:cNvSpPr/>
          <p:nvPr/>
        </p:nvSpPr>
        <p:spPr>
          <a:xfrm>
            <a:off x="3529509" y="2649894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Rechthoek 16"/>
          <p:cNvSpPr/>
          <p:nvPr/>
        </p:nvSpPr>
        <p:spPr>
          <a:xfrm>
            <a:off x="2943464" y="2645230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Rechthoek 17"/>
          <p:cNvSpPr/>
          <p:nvPr/>
        </p:nvSpPr>
        <p:spPr>
          <a:xfrm>
            <a:off x="2141030" y="2640563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Rechthoek 18"/>
          <p:cNvSpPr/>
          <p:nvPr/>
        </p:nvSpPr>
        <p:spPr>
          <a:xfrm>
            <a:off x="7116316" y="2649894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Rechthoek 19"/>
          <p:cNvSpPr/>
          <p:nvPr/>
        </p:nvSpPr>
        <p:spPr>
          <a:xfrm>
            <a:off x="5892375" y="2649894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Rechthoek 20"/>
          <p:cNvSpPr/>
          <p:nvPr/>
        </p:nvSpPr>
        <p:spPr>
          <a:xfrm>
            <a:off x="6593689" y="2649894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2" name="Rechthoek 21"/>
          <p:cNvSpPr/>
          <p:nvPr/>
        </p:nvSpPr>
        <p:spPr>
          <a:xfrm>
            <a:off x="4941392" y="2644500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Rechthoek 22"/>
          <p:cNvSpPr/>
          <p:nvPr/>
        </p:nvSpPr>
        <p:spPr>
          <a:xfrm>
            <a:off x="7976085" y="2654607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Rechthoek 23"/>
          <p:cNvSpPr/>
          <p:nvPr/>
        </p:nvSpPr>
        <p:spPr>
          <a:xfrm>
            <a:off x="8685517" y="2660002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Rechthoek 24"/>
          <p:cNvSpPr/>
          <p:nvPr/>
        </p:nvSpPr>
        <p:spPr>
          <a:xfrm>
            <a:off x="9528816" y="2660002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8" name="Tekstvak 27"/>
          <p:cNvSpPr txBox="1"/>
          <p:nvPr/>
        </p:nvSpPr>
        <p:spPr>
          <a:xfrm>
            <a:off x="1383032" y="2934636"/>
            <a:ext cx="2918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29" name="Tekstvak 28"/>
          <p:cNvSpPr txBox="1"/>
          <p:nvPr/>
        </p:nvSpPr>
        <p:spPr>
          <a:xfrm>
            <a:off x="4064751" y="2908590"/>
            <a:ext cx="1511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4"/>
                </a:solidFill>
              </a:rPr>
              <a:t>B</a:t>
            </a:r>
          </a:p>
        </p:txBody>
      </p:sp>
      <p:sp>
        <p:nvSpPr>
          <p:cNvPr id="30" name="Tekstvak 29"/>
          <p:cNvSpPr txBox="1"/>
          <p:nvPr/>
        </p:nvSpPr>
        <p:spPr>
          <a:xfrm>
            <a:off x="7226396" y="2908590"/>
            <a:ext cx="2918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6"/>
                </a:solidFill>
              </a:rPr>
              <a:t>C</a:t>
            </a:r>
          </a:p>
        </p:txBody>
      </p:sp>
      <p:cxnSp>
        <p:nvCxnSpPr>
          <p:cNvPr id="32" name="Rechte verbindingslijn met pijl 31"/>
          <p:cNvCxnSpPr/>
          <p:nvPr/>
        </p:nvCxnSpPr>
        <p:spPr>
          <a:xfrm>
            <a:off x="1407580" y="4664391"/>
            <a:ext cx="9106678" cy="373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hoek 32"/>
          <p:cNvSpPr/>
          <p:nvPr/>
        </p:nvSpPr>
        <p:spPr>
          <a:xfrm>
            <a:off x="1569322" y="4574449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4" name="Rechthoek 33"/>
          <p:cNvSpPr/>
          <p:nvPr/>
        </p:nvSpPr>
        <p:spPr>
          <a:xfrm>
            <a:off x="2093621" y="4574449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5" name="Rechthoek 34"/>
          <p:cNvSpPr/>
          <p:nvPr/>
        </p:nvSpPr>
        <p:spPr>
          <a:xfrm>
            <a:off x="2617920" y="4574449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6" name="Rechthoek 35"/>
          <p:cNvSpPr/>
          <p:nvPr/>
        </p:nvSpPr>
        <p:spPr>
          <a:xfrm>
            <a:off x="3129754" y="4574449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7" name="Rechthoek 36"/>
          <p:cNvSpPr/>
          <p:nvPr/>
        </p:nvSpPr>
        <p:spPr>
          <a:xfrm>
            <a:off x="3641588" y="4574449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8" name="Rechthoek 37"/>
          <p:cNvSpPr/>
          <p:nvPr/>
        </p:nvSpPr>
        <p:spPr>
          <a:xfrm>
            <a:off x="4153422" y="4574449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39" name="Rechthoek 38"/>
          <p:cNvSpPr/>
          <p:nvPr/>
        </p:nvSpPr>
        <p:spPr>
          <a:xfrm>
            <a:off x="4665256" y="4574449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0" name="Rechthoek 39"/>
          <p:cNvSpPr/>
          <p:nvPr/>
        </p:nvSpPr>
        <p:spPr>
          <a:xfrm>
            <a:off x="5189427" y="4574449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2" name="Rechthoek 41"/>
          <p:cNvSpPr/>
          <p:nvPr/>
        </p:nvSpPr>
        <p:spPr>
          <a:xfrm>
            <a:off x="5713598" y="4574449"/>
            <a:ext cx="514509" cy="15862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3" name="Rechthoek 42"/>
          <p:cNvSpPr/>
          <p:nvPr/>
        </p:nvSpPr>
        <p:spPr>
          <a:xfrm>
            <a:off x="6224621" y="4574449"/>
            <a:ext cx="514509" cy="1586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4" name="Rechthoek 43"/>
          <p:cNvSpPr/>
          <p:nvPr/>
        </p:nvSpPr>
        <p:spPr>
          <a:xfrm>
            <a:off x="6748920" y="4574449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45" name="Rechthoek 44"/>
          <p:cNvSpPr/>
          <p:nvPr/>
        </p:nvSpPr>
        <p:spPr>
          <a:xfrm>
            <a:off x="7718830" y="4574449"/>
            <a:ext cx="514509" cy="1586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1478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Scheduling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BS zorgt voor zo goed mogelijk gebruik van resources</a:t>
            </a:r>
          </a:p>
          <a:p>
            <a:r>
              <a:rPr lang="nl-BE" dirty="0"/>
              <a:t>Processortijd!</a:t>
            </a:r>
          </a:p>
          <a:p>
            <a:pPr lvl="1"/>
            <a:r>
              <a:rPr lang="nl-BE" dirty="0"/>
              <a:t>Processorgebruik </a:t>
            </a:r>
            <a:r>
              <a:rPr lang="nl-BE" dirty="0">
                <a:solidFill>
                  <a:srgbClr val="C00000"/>
                </a:solidFill>
              </a:rPr>
              <a:t>maximaliseren</a:t>
            </a:r>
          </a:p>
          <a:p>
            <a:pPr lvl="1"/>
            <a:r>
              <a:rPr lang="nl-BE" dirty="0">
                <a:solidFill>
                  <a:srgbClr val="C00000"/>
                </a:solidFill>
              </a:rPr>
              <a:t>Responstijd</a:t>
            </a:r>
            <a:r>
              <a:rPr lang="nl-BE" dirty="0"/>
              <a:t> aanvaardbaar houden</a:t>
            </a:r>
          </a:p>
          <a:p>
            <a:r>
              <a:rPr lang="nl-BE" dirty="0"/>
              <a:t>Zie later…</a:t>
            </a:r>
          </a:p>
        </p:txBody>
      </p:sp>
      <p:sp>
        <p:nvSpPr>
          <p:cNvPr id="4" name="Rechthoek met één afgeschuinde hoek 3"/>
          <p:cNvSpPr/>
          <p:nvPr/>
        </p:nvSpPr>
        <p:spPr>
          <a:xfrm>
            <a:off x="9224785" y="2609850"/>
            <a:ext cx="2305050" cy="2952750"/>
          </a:xfrm>
          <a:prstGeom prst="snip1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Tekstvak 4"/>
          <p:cNvSpPr txBox="1"/>
          <p:nvPr/>
        </p:nvSpPr>
        <p:spPr>
          <a:xfrm>
            <a:off x="9386710" y="2790825"/>
            <a:ext cx="19145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rgbClr val="E000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Responstijd</a:t>
            </a: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nl-B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Tijd tussen het geven van een opdracht en het moment dat de ontvangst van het antwoord begint</a:t>
            </a:r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14" y="4086701"/>
            <a:ext cx="3438525" cy="257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78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566949" y="1665316"/>
            <a:ext cx="9067800" cy="5334000"/>
          </a:xfrm>
          <a:noFill/>
        </p:spPr>
        <p:txBody>
          <a:bodyPr/>
          <a:lstStyle/>
          <a:p>
            <a:pPr marL="0" indent="0">
              <a:spcBef>
                <a:spcPct val="50000"/>
              </a:spcBef>
              <a:buNone/>
              <a:tabLst>
                <a:tab pos="666750" algn="l"/>
                <a:tab pos="3048000" algn="l"/>
              </a:tabLst>
            </a:pPr>
            <a:r>
              <a:rPr lang="en-US" altLang="en-US" sz="4800" u="sng" dirty="0"/>
              <a:t>H5: </a:t>
            </a:r>
            <a:r>
              <a:rPr lang="en-US" altLang="en-US" sz="4800" u="sng" dirty="0" err="1"/>
              <a:t>Procesbeheer</a:t>
            </a:r>
            <a:endParaRPr lang="nl-NL" altLang="en-US" sz="4800" u="sng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/>
              <a:t>Inleiding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>
                <a:solidFill>
                  <a:srgbClr val="E00049"/>
                </a:solidFill>
              </a:rPr>
              <a:t>Toestanden van een proces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endParaRPr lang="nl-NL" altLang="en-US" sz="3400" dirty="0"/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r>
              <a:rPr lang="nl-NL" altLang="en-US" sz="3400" dirty="0" err="1"/>
              <a:t>Scheduling</a:t>
            </a:r>
            <a:r>
              <a:rPr lang="nl-NL" altLang="en-US" sz="3400" dirty="0"/>
              <a:t>-strategieën</a:t>
            </a:r>
          </a:p>
          <a:p>
            <a:pPr>
              <a:spcBef>
                <a:spcPct val="50000"/>
              </a:spcBef>
              <a:tabLst>
                <a:tab pos="666750" algn="l"/>
                <a:tab pos="3048000" algn="l"/>
              </a:tabLst>
            </a:pPr>
            <a:endParaRPr lang="nl-NL" altLang="en-US" sz="3400" dirty="0"/>
          </a:p>
        </p:txBody>
      </p:sp>
    </p:spTree>
    <p:extLst>
      <p:ext uri="{BB962C8B-B14F-4D97-AF65-F5344CB8AC3E}">
        <p14:creationId xmlns:p14="http://schemas.microsoft.com/office/powerpoint/2010/main" val="90444049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oofdstuk1" id="{737DEE3E-602E-476C-993A-5D458A42C05E}" vid="{887AA518-FCB2-4130-A010-15B7009F55A4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C5767CAB4AE024DA6AF3B28388F134E" ma:contentTypeVersion="0" ma:contentTypeDescription="Een nieuw document maken." ma:contentTypeScope="" ma:versionID="d3df60f166dab5a21597c9ef093954e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4663c74e03958450e8fecca49b21ad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B3814D9-8FB9-443F-87B9-338C8C0C01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CCA0CC1-E170-4CD8-AAB5-9E4B57D9F8A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EDA45C93-41E4-441B-BFA7-95B9F3E5D9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Hoofdstuk1</Template>
  <TotalTime>6849</TotalTime>
  <Words>1496</Words>
  <Application>Microsoft Office PowerPoint</Application>
  <PresentationFormat>Widescreen</PresentationFormat>
  <Paragraphs>446</Paragraphs>
  <Slides>40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Cambria Math</vt:lpstr>
      <vt:lpstr>Symbol</vt:lpstr>
      <vt:lpstr>Tahoma</vt:lpstr>
      <vt:lpstr>Wingdings</vt:lpstr>
      <vt:lpstr>Kantoorthema</vt:lpstr>
      <vt:lpstr>PowerPoint Presentation</vt:lpstr>
      <vt:lpstr>H5: Procesbeheer</vt:lpstr>
      <vt:lpstr>PowerPoint Presentation</vt:lpstr>
      <vt:lpstr>Proces vs. Programma</vt:lpstr>
      <vt:lpstr>Multiprogrammatie</vt:lpstr>
      <vt:lpstr>Multiprogrammatie</vt:lpstr>
      <vt:lpstr>Multiprogrammatie</vt:lpstr>
      <vt:lpstr>Scheduling</vt:lpstr>
      <vt:lpstr>PowerPoint Presentation</vt:lpstr>
      <vt:lpstr>Toestanden van een proces</vt:lpstr>
      <vt:lpstr>Toestanden van een proces</vt:lpstr>
      <vt:lpstr>Toestanden van een proces</vt:lpstr>
      <vt:lpstr>Drie toestanden</vt:lpstr>
      <vt:lpstr>Toestandsovergangen</vt:lpstr>
      <vt:lpstr>Procestypes</vt:lpstr>
      <vt:lpstr>Procestypes</vt:lpstr>
      <vt:lpstr>PowerPoint Presentation</vt:lpstr>
      <vt:lpstr>Scheduling</vt:lpstr>
      <vt:lpstr>Doelstellingen voor scheduler</vt:lpstr>
      <vt:lpstr>Scheduling strategieën</vt:lpstr>
      <vt:lpstr>PowerPoint Presentation</vt:lpstr>
      <vt:lpstr>Niet-preëmptief</vt:lpstr>
      <vt:lpstr>Niet-preëmptieve scheduling</vt:lpstr>
      <vt:lpstr>First Come First Served</vt:lpstr>
      <vt:lpstr>FCFS Evaluatie</vt:lpstr>
      <vt:lpstr>Shortest Job First</vt:lpstr>
      <vt:lpstr>Shortest Job First</vt:lpstr>
      <vt:lpstr>Shortest Job First</vt:lpstr>
      <vt:lpstr>Voorspelling</vt:lpstr>
      <vt:lpstr>Voorspelling</vt:lpstr>
      <vt:lpstr>Voorspelling</vt:lpstr>
      <vt:lpstr>Priority Scheduling</vt:lpstr>
      <vt:lpstr>Starvation</vt:lpstr>
      <vt:lpstr>Niet-preëmptief</vt:lpstr>
      <vt:lpstr>Preëmptief</vt:lpstr>
      <vt:lpstr>Preëmptieve scheduling</vt:lpstr>
      <vt:lpstr>Round Robin</vt:lpstr>
      <vt:lpstr>RR Evaluatie</vt:lpstr>
      <vt:lpstr>Shortest Remaining Time</vt:lpstr>
      <vt:lpstr>Priority Scheduling</vt:lpstr>
    </vt:vector>
  </TitlesOfParts>
  <Company>UC Leuven-Limburg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Arne Walschap</dc:creator>
  <cp:keywords>AC 2016-2017</cp:keywords>
  <cp:lastModifiedBy>Pieter Philippaerts</cp:lastModifiedBy>
  <cp:revision>60</cp:revision>
  <cp:lastPrinted>2015-09-25T11:14:55Z</cp:lastPrinted>
  <dcterms:created xsi:type="dcterms:W3CDTF">2018-02-27T15:51:09Z</dcterms:created>
  <dcterms:modified xsi:type="dcterms:W3CDTF">2019-01-30T11:41:47Z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0x0101007C5767CAB4AE024DA6AF3B28388F134E</vt:lpwstr>
  </property>
</Properties>
</file>

<file path=docProps/thumbnail.jpeg>
</file>